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60.xml.rels" ContentType="application/vnd.openxmlformats-package.relationships+xml"/>
  <Override PartName="/ppt/notesSlides/_rels/notesSlide53.xml.rels" ContentType="application/vnd.openxmlformats-package.relationships+xml"/>
  <Override PartName="/ppt/notesSlides/_rels/notesSlide59.xml.rels" ContentType="application/vnd.openxmlformats-package.relationships+xml"/>
  <Override PartName="/ppt/notesSlides/_rels/notesSlide64.xml.rels" ContentType="application/vnd.openxmlformats-package.relationships+xml"/>
  <Override PartName="/ppt/notesSlides/_rels/notesSlide57.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12.xml.rels" ContentType="application/vnd.openxmlformats-package.relationships+xml"/>
  <Override PartName="/ppt/notesSlides/_rels/notesSlide66.xml.rels" ContentType="application/vnd.openxmlformats-package.relationships+xml"/>
  <Override PartName="/ppt/notesSlides/_rels/notesSlide13.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27.xml.rels" ContentType="application/vnd.openxmlformats-package.relationships+xml"/>
  <Override PartName="/ppt/notesSlides/_rels/notesSlide58.xml.rels" ContentType="application/vnd.openxmlformats-package.relationships+xml"/>
  <Override PartName="/ppt/notesSlides/_rels/notesSlide14.xml.rels" ContentType="application/vnd.openxmlformats-package.relationships+xml"/>
  <Override PartName="/ppt/notesSlides/_rels/notesSlide62.xml.rels" ContentType="application/vnd.openxmlformats-package.relationships+xml"/>
  <Override PartName="/ppt/notesSlides/_rels/notesSlide55.xml.rels" ContentType="application/vnd.openxmlformats-package.relationships+xml"/>
  <Override PartName="/ppt/notesSlides/_rels/notesSlide65.xml.rels" ContentType="application/vnd.openxmlformats-package.relationships+xml"/>
  <Override PartName="/ppt/notesSlides/_rels/notesSlide2.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59.xml" ContentType="application/vnd.openxmlformats-officedocument.presentationml.notesSlide+xml"/>
  <Override PartName="/ppt/notesSlides/notesSlide21.xml" ContentType="application/vnd.openxmlformats-officedocument.presentationml.notesSlide+xml"/>
  <Override PartName="/ppt/notesSlides/notesSlide58.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53.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62.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55.xml" ContentType="application/vnd.openxmlformats-officedocument.presentationml.notesSlide+xml"/>
  <Override PartName="/ppt/notesSlides/notesSlide20.xml" ContentType="application/vnd.openxmlformats-officedocument.presentationml.notesSlide+xml"/>
  <Override PartName="/ppt/notesSlides/notesSlide57.xml" ContentType="application/vnd.openxmlformats-officedocument.presentationml.notesSlide+xml"/>
  <Override PartName="/ppt/notesSlides/notesSlide17.xml" ContentType="application/vnd.openxmlformats-officedocument.presentationml.notesSlide+xml"/>
  <Override PartName="/ppt/notesSlides/notesSlide66.xml" ContentType="application/vnd.openxmlformats-officedocument.presentationml.notesSlide+xml"/>
  <Override PartName="/ppt/notesSlides/notesSlide16.xml" ContentType="application/vnd.openxmlformats-officedocument.presentationml.notesSlide+xml"/>
  <Override PartName="/ppt/notesSlides/notesSlide65.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64.xml" ContentType="application/vnd.openxmlformats-officedocument.presentationml.notesSlide+xml"/>
  <Override PartName="/ppt/notesSlides/notesSlide6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5.png" ContentType="image/png"/>
  <Override PartName="/ppt/media/image12.wmf" ContentType="image/x-wmf"/>
  <Override PartName="/ppt/media/image54.png" ContentType="image/png"/>
  <Override PartName="/ppt/media/image53.wmf" ContentType="image/x-wmf"/>
  <Override PartName="/ppt/media/image49.png" ContentType="image/png"/>
  <Override PartName="/ppt/media/image48.wmf" ContentType="image/x-wmf"/>
  <Override PartName="/ppt/media/image46.wmf" ContentType="image/x-wmf"/>
  <Override PartName="/ppt/media/image45.wmf" ContentType="image/x-wmf"/>
  <Override PartName="/ppt/media/image44.wmf" ContentType="image/x-wmf"/>
  <Override PartName="/ppt/media/image43.wmf" ContentType="image/x-wmf"/>
  <Override PartName="/ppt/media/image42.png" ContentType="image/png"/>
  <Override PartName="/ppt/media/image40.png" ContentType="image/png"/>
  <Override PartName="/ppt/media/image39.png" ContentType="image/png"/>
  <Override PartName="/ppt/media/image37.wmf" ContentType="image/x-wmf"/>
  <Override PartName="/ppt/media/image30.png" ContentType="image/png"/>
  <Override PartName="/ppt/media/image52.png" ContentType="image/png"/>
  <Override PartName="/ppt/media/image13.wmf" ContentType="image/x-wmf"/>
  <Override PartName="/ppt/media/image35.png" ContentType="image/png"/>
  <Override PartName="/ppt/media/image5.png" ContentType="image/png"/>
  <Override PartName="/ppt/media/image17.png" ContentType="image/png"/>
  <Override PartName="/ppt/media/image28.png" ContentType="image/png"/>
  <Override PartName="/ppt/media/image50.wmf" ContentType="image/x-wmf"/>
  <Override PartName="/ppt/media/image31.png" ContentType="image/png"/>
  <Override PartName="/ppt/media/image1.png" ContentType="image/png"/>
  <Override PartName="/ppt/media/image68.png" ContentType="image/png"/>
  <Override PartName="/ppt/media/image20.png" ContentType="image/png"/>
  <Override PartName="/ppt/media/image22.png" ContentType="image/png"/>
  <Override PartName="/ppt/media/image59.png" ContentType="image/png"/>
  <Override PartName="/ppt/media/image62.wmf" ContentType="image/x-wmf"/>
  <Override PartName="/ppt/media/image23.png" ContentType="image/png"/>
  <Override PartName="/ppt/media/image24.png" ContentType="image/png"/>
  <Override PartName="/ppt/media/image64.wmf" ContentType="image/x-wmf"/>
  <Override PartName="/ppt/media/image61.png" ContentType="image/png"/>
  <Override PartName="/ppt/media/image63.png" ContentType="image/png"/>
  <Override PartName="/ppt/media/image65.wmf" ContentType="image/x-wmf"/>
  <Override PartName="/ppt/media/image25.png" ContentType="image/png"/>
  <Override PartName="/ppt/media/image66.wmf" ContentType="image/x-wmf"/>
  <Override PartName="/ppt/media/image26.png" ContentType="image/png"/>
  <Override PartName="/ppt/media/image79.png" ContentType="image/png"/>
  <Override PartName="/ppt/media/image78.png" ContentType="image/png"/>
  <Override PartName="/ppt/media/image9.wmf" ContentType="image/x-wmf"/>
  <Override PartName="/ppt/media/image41.png" ContentType="image/png"/>
  <Override PartName="/ppt/media/image77.png" ContentType="image/png"/>
  <Override PartName="/ppt/media/image21.png" ContentType="image/png"/>
  <Override PartName="/ppt/media/image76.wmf" ContentType="image/x-wmf"/>
  <Override PartName="/ppt/media/image36.png" ContentType="image/png"/>
  <Override PartName="/ppt/media/image58.wmf" ContentType="image/x-wmf"/>
  <Override PartName="/ppt/media/image6.png" ContentType="image/png"/>
  <Override PartName="/ppt/media/image18.png" ContentType="image/png"/>
  <Override PartName="/ppt/media/image75.png" ContentType="image/png"/>
  <Override PartName="/ppt/media/image74.png" ContentType="image/png"/>
  <Override PartName="/ppt/media/image56.wmf" ContentType="image/x-wmf"/>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2.png" ContentType="image/png"/>
  <Override PartName="/ppt/media/image32.png" ContentType="image/png"/>
  <Override PartName="/ppt/media/image70.png" ContentType="image/png"/>
  <Override PartName="/ppt/media/image67.wmf" ContentType="image/x-wmf"/>
  <Override PartName="/ppt/media/image27.png" ContentType="image/png"/>
  <Override PartName="/ppt/media/image8.png" ContentType="image/png"/>
  <Override PartName="/ppt/media/image60.wmf" ContentType="image/x-wmf"/>
  <Override PartName="/ppt/media/image38.png" ContentType="image/png"/>
  <Override PartName="/ppt/media/image80.png" ContentType="image/png"/>
  <Override PartName="/ppt/media/image15.png" ContentType="image/png"/>
  <Override PartName="/ppt/media/image3.png" ContentType="image/png"/>
  <Override PartName="/ppt/media/image33.png" ContentType="image/png"/>
  <Override PartName="/ppt/media/image10.png" ContentType="image/png"/>
  <Override PartName="/ppt/media/image47.png" ContentType="image/png"/>
  <Override PartName="/ppt/media/image57.png" ContentType="image/png"/>
  <Override PartName="/ppt/media/image14.wmf" ContentType="image/x-wmf"/>
  <Override PartName="/ppt/media/image11.png" ContentType="image/png"/>
  <Override PartName="/ppt/media/image19.png" ContentType="image/png"/>
  <Override PartName="/ppt/media/image7.png" ContentType="image/png"/>
  <Override PartName="/ppt/media/image16.png" ContentType="image/png"/>
  <Override PartName="/ppt/media/image81.png" ContentType="image/png"/>
  <Override PartName="/ppt/media/image4.png" ContentType="image/png"/>
  <Override PartName="/ppt/media/image34.png" ContentType="image/png"/>
  <Override PartName="/ppt/media/image5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2"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3"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4"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5"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8836E5F-5BE4-4558-8B5E-FED34414FEB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685800" y="1143000"/>
            <a:ext cx="5486040" cy="3085920"/>
          </a:xfrm>
          <a:prstGeom prst="rect">
            <a:avLst/>
          </a:prstGeom>
        </p:spPr>
      </p:sp>
      <p:sp>
        <p:nvSpPr>
          <p:cNvPr id="81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Boa tarde a todos, meu nome é Luiz. Em primeiro lugar, gostaria de agradecer a professora Islene, a professora Rosana e ao professor Helio por terem aceitado o convite para participar da banca do meu exame de qualificação cujo tema da pesquisa é “Improving Bug Report Severity Level Prediction on Free/Libre Open Source Software (FLOSS)”  sob a orientação dos professores Mario Lúcio Côrtes e Ricardo da Silva Torres.</a:t>
            </a:r>
            <a:endParaRPr b="0" lang="en-US" sz="2000" spc="-1" strike="noStrike">
              <a:latin typeface="Arial"/>
            </a:endParaRPr>
          </a:p>
        </p:txBody>
      </p:sp>
      <p:sp>
        <p:nvSpPr>
          <p:cNvPr id="81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E2356C1-CE0B-4654-A4DC-4AD7E8CF4AA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685800" y="1143000"/>
            <a:ext cx="5486040" cy="3085920"/>
          </a:xfrm>
          <a:prstGeom prst="rect">
            <a:avLst/>
          </a:prstGeom>
        </p:spPr>
      </p:sp>
      <p:sp>
        <p:nvSpPr>
          <p:cNvPr id="83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 mapeamento sistemático da literatura revisou 4 bases eletrônicas: ACM, IEEE, Science Direct and Springer # Nós identificamos 27 artigos sobre predição de severidade de bugs em FLOSS. Cada abordagem apresentada nos artigos foi classificadas em mais de 10 aspectos. Esse mapeamento foi submetido ao Journal of Information Tecnlogy no último 12 de setembro.</a:t>
            </a:r>
            <a:endParaRPr b="0" lang="en-US" sz="2000" spc="-1" strike="noStrike">
              <a:latin typeface="Arial"/>
            </a:endParaRPr>
          </a:p>
        </p:txBody>
      </p:sp>
      <p:sp>
        <p:nvSpPr>
          <p:cNvPr id="83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F82B9B26-0129-4F45-8045-24347E14019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685800" y="1143000"/>
            <a:ext cx="5486040" cy="3085920"/>
          </a:xfrm>
          <a:prstGeom prst="rect">
            <a:avLst/>
          </a:prstGeom>
        </p:spPr>
      </p:sp>
      <p:sp>
        <p:nvSpPr>
          <p:cNvPr id="84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Os resultados do mapeamento foram apresentados em forma de tabelas com nome do aspecto avaliado, a categoria, as referencias que utilizaram e total de referencias. Por exemplo, os algoritmos de machine learning mais utilizados na literature foram o KNN e o Näive Bayes (utiizados em 12 artigos). Nós também utilizados gráficos UpSet para categorizar os aspectos de cada abordagem. Por exemplo, a categoria de algoritmos de aprendizado de máquina mais utilizada foi a probabilística (utilizada em 21 artigos)</a:t>
            </a:r>
            <a:endParaRPr b="0" lang="en-US" sz="2000" spc="-1" strike="noStrike">
              <a:latin typeface="Arial"/>
            </a:endParaRPr>
          </a:p>
        </p:txBody>
      </p:sp>
      <p:sp>
        <p:nvSpPr>
          <p:cNvPr id="84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0D33718-9EB8-40D1-8ADB-05B44D33F9E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685800" y="1143000"/>
            <a:ext cx="5486040" cy="3085920"/>
          </a:xfrm>
          <a:prstGeom prst="rect">
            <a:avLst/>
          </a:prstGeom>
        </p:spPr>
      </p:sp>
      <p:sp>
        <p:nvSpPr>
          <p:cNvPr id="84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 mapeamento sistemático nos possibilitou identificar os seguintes problemas: alguns FLOSS relevantes não foram investigados (como o Kernel do Linux), a influência da experiência do usuário que relata o bug foi investigada superficialmente, o nível de severidade prevalente nos repositórios foi o nível padrão, a alta dimensionalidade é provocada pelos atributos que são textos não estruturados; a maioria das abordagens são experimentais ou off-line, não estão prontas para a cenários reais; o ciclo de vida do bug report foi ignorado.</a:t>
            </a:r>
            <a:endParaRPr b="0" lang="en-US" sz="2000" spc="-1" strike="noStrike">
              <a:latin typeface="Arial"/>
            </a:endParaRPr>
          </a:p>
        </p:txBody>
      </p:sp>
      <p:sp>
        <p:nvSpPr>
          <p:cNvPr id="84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8EF908A-DF1A-48CD-B3DE-440D4743BB9B}"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685800" y="1143000"/>
            <a:ext cx="5486040" cy="3085920"/>
          </a:xfrm>
          <a:prstGeom prst="rect">
            <a:avLst/>
          </a:prstGeom>
        </p:spPr>
      </p:sp>
      <p:sp>
        <p:nvSpPr>
          <p:cNvPr id="8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No decorrer da nossa pesquisa, tanto através do nosso mapeamento sistemático quanto dos nossos estudos exploratórios, nós percebemos que grande parte dos bugs são fechados em um curto período de tempo por razões de diversas (como um bug não confirmado ou um bug duplicado). Na tabela, por exemplo, 51% dos bug reports do JDT são fechados em uma semana. Então predizer a severidade para esse grupo de bugs parece não ser muito útil bem como, a quantidade de informações para realizar essa predição poder ser ainda insuficiente. Por outro lado, 90% dos bug com ciclo de vida maior (conhecidos como long-lived bugs) afetam negativamente a experiência do usuário  e esforços para predizer a severidade desses bugs pode ser mais útil para o usuário e ajudar a equipe d e desenvolvimento a fecha-los em um tempo menor.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pt-BR" sz="2000" spc="-1" strike="noStrike">
                <a:latin typeface="Arial"/>
              </a:rPr>
              <a:t>[O que é confirmado por relatos na literatura de desenvolvedores, dizendo que a predição de severidade seria fundamental para correção mais rápidas desses bugs.]</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84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DDEF56B-5615-4312-92CF-E335A0666FA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685800" y="1143000"/>
            <a:ext cx="5486040" cy="3085920"/>
          </a:xfrm>
          <a:prstGeom prst="rect">
            <a:avLst/>
          </a:prstGeom>
        </p:spPr>
      </p:sp>
      <p:sp>
        <p:nvSpPr>
          <p:cNvPr id="85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Uma das nossas hipóteses de pesquisa é que modelagem do contexto temporal dos  bug reports pode melhorar o desempenho da predição de severidade. Nós podemos enxergar o contexto temporal do bug report como local, quando as informações dos seus atributos evoluirão no decorrer do seu ciclo de vida. Por exemplo, no momento que um bug report é criado, provavelmente nenhum comentário será escrito. Entretanto, no decorrer do tempo, diversos comentários poderão ser escritos pelos usuários e essa nova informação pode ajudar a prever com mais precisão a severidade do bug.</a:t>
            </a:r>
            <a:endParaRPr b="0" lang="en-US" sz="2000" spc="-1" strike="noStrike">
              <a:latin typeface="Arial"/>
            </a:endParaRPr>
          </a:p>
        </p:txBody>
      </p:sp>
      <p:sp>
        <p:nvSpPr>
          <p:cNvPr id="85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A48F5CFD-2F69-44FC-B18F-186B44894C5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685800" y="1143000"/>
            <a:ext cx="5486040" cy="3085920"/>
          </a:xfrm>
          <a:prstGeom prst="rect">
            <a:avLst/>
          </a:prstGeom>
        </p:spPr>
      </p:sp>
      <p:sp>
        <p:nvSpPr>
          <p:cNvPr id="8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Além do context temporal local, existe também o contexto temporal global  que diz respeito ao relacionamento de um bug com outros.. Por exemplo, o bug report 10078 do HADOOP está relacionado a três outros 3 bug  e “quebra” ou provoca um falha em outros dois. Este bug levou mais de duas semanas para ser corrigido e sua severidade continuou como “minor” até o seu fechamento. Nós suspeitamos que se a equipe desenvolvimento tivesse a disposição um preditor que analisasse o contexto temporal local e global, a severidade deste bug poderia ter sido modificada, chamando a atenção da equipe de desenvolvimento para corrigi-lo mais rapidamente..</a:t>
            </a:r>
            <a:endParaRPr b="0" lang="en-US" sz="2000" spc="-1" strike="noStrike">
              <a:latin typeface="Arial"/>
            </a:endParaRPr>
          </a:p>
        </p:txBody>
      </p:sp>
      <p:sp>
        <p:nvSpPr>
          <p:cNvPr id="85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9214ED45-B771-4CE3-B243-3B3F1F7D490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685800" y="1143000"/>
            <a:ext cx="5486040" cy="3085920"/>
          </a:xfrm>
          <a:prstGeom prst="rect">
            <a:avLst/>
          </a:prstGeom>
        </p:spPr>
      </p:sp>
      <p:sp>
        <p:nvSpPr>
          <p:cNvPr id="85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A partir de estudos exploratórios em diversos repositórios, como por exemplo, o CASSANDRA nós identificamos que a severidade major (a default ) é a severidade atribuída à maior porcentagem de bugs (com 48.4%), gerando um desbalanceamento. Isto também ficou evidente, a partir do nosso mapeamento sistemático. O gráfico (ao lado) aponta que dos 27 artigos apenas 7  tentaram tratar a severidade default utilizando métodos convencionais. O restante ignorou a severidade padrão.</a:t>
            </a:r>
            <a:endParaRPr b="0" lang="en-US" sz="2000" spc="-1" strike="noStrike">
              <a:latin typeface="Arial"/>
            </a:endParaRPr>
          </a:p>
        </p:txBody>
      </p:sp>
      <p:sp>
        <p:nvSpPr>
          <p:cNvPr id="85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B71EF0B-BD83-4CA3-AE7C-99C5792C909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685800" y="1143000"/>
            <a:ext cx="5486040" cy="308592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 bug report possui três atributos que são textos não estruturados. As propostas encontradas na  literatura para transformar esses atributos em features utilizaram basicamente o Bag-of-Words e  o TF-IDF. Essa abordagem causa o problema de alta dimensionalidade que prejudica o desempenho dos preditores. Entretanto, poucos artigos utilizaram formalmente um métodos de seleção de feature e os que utilizaram empregaram métodos convencionais, como o Information Gain. Um outra hipótese da nossa pesquisa é que novos métodos de seleção features que levem com consideração o contexto temporal e tratem o desbalanceamento e a alta dimensionalidade melhorarão o desempenho da predição de nível de severidade</a:t>
            </a:r>
            <a:endParaRPr b="0" lang="en-US" sz="2000" spc="-1" strike="noStrike">
              <a:latin typeface="Arial"/>
            </a:endParaRPr>
          </a:p>
        </p:txBody>
      </p:sp>
      <p:sp>
        <p:nvSpPr>
          <p:cNvPr id="86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E6D12E1-F83E-4799-910F-E871BB7CB94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685800" y="1143000"/>
            <a:ext cx="5486040" cy="3085920"/>
          </a:xfrm>
          <a:prstGeom prst="rect">
            <a:avLst/>
          </a:prstGeom>
        </p:spPr>
      </p:sp>
      <p:sp>
        <p:nvSpPr>
          <p:cNvPr id="86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As abordagens propostas na literartura se apoiaram em algoritmos tradicionais de aprendizado de máquina, boa parte delas utilizaram algoritmos baseados em distância e probabilísticos, como o kNN e o Näive Byes. Nossa última hipótese de pesquisa, assume que métodos de aprendizado de máquina no estado-da-arte  (por exemplo, baseado em data-driven) </a:t>
            </a:r>
            <a:r>
              <a:rPr b="0" lang="pt-BR" sz="2000" spc="-1" strike="noStrike">
                <a:latin typeface="Arial"/>
              </a:rPr>
              <a:t>melhorarão o desempenho da predição de nível de severidade</a:t>
            </a:r>
            <a:endParaRPr b="0" lang="en-US" sz="2000" spc="-1" strike="noStrike">
              <a:latin typeface="Arial"/>
            </a:endParaRPr>
          </a:p>
        </p:txBody>
      </p:sp>
      <p:sp>
        <p:nvSpPr>
          <p:cNvPr id="86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6A51890-3FC1-418B-9797-8AB4BB0E704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685800" y="1143000"/>
            <a:ext cx="5486040" cy="3085920"/>
          </a:xfrm>
          <a:prstGeom prst="rect">
            <a:avLst/>
          </a:prstGeom>
        </p:spPr>
      </p:sp>
      <p:sp>
        <p:nvSpPr>
          <p:cNvPr id="86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Nossos novos modelos de apresendizagem para tratar os problemas selecionados e avançar o estado da arte é baseiam-se de três grandes módulos: o módulo de extração de bug reports, o módulo de pre-processamento e o módulo de predição.</a:t>
            </a:r>
            <a:endParaRPr b="0" lang="en-US" sz="2000" spc="-1" strike="noStrike">
              <a:latin typeface="Arial"/>
            </a:endParaRPr>
          </a:p>
        </p:txBody>
      </p:sp>
      <p:sp>
        <p:nvSpPr>
          <p:cNvPr id="86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AA136B9-4E7E-4AA4-AE18-0859EFB9CE2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685800" y="1143000"/>
            <a:ext cx="5486040" cy="3085920"/>
          </a:xfrm>
          <a:prstGeom prst="rect">
            <a:avLst/>
          </a:prstGeom>
        </p:spPr>
      </p:sp>
      <p:sp>
        <p:nvSpPr>
          <p:cNvPr id="814" name="PlaceHolder 2"/>
          <p:cNvSpPr>
            <a:spLocks noGrp="1"/>
          </p:cNvSpPr>
          <p:nvPr>
            <p:ph type="body"/>
          </p:nvPr>
        </p:nvSpPr>
        <p:spPr>
          <a:xfrm>
            <a:off x="685800" y="4400640"/>
            <a:ext cx="5486040" cy="3600000"/>
          </a:xfrm>
          <a:prstGeom prst="rect">
            <a:avLst/>
          </a:prstGeom>
        </p:spPr>
        <p:txBody>
          <a:bodyPr>
            <a:noAutofit/>
          </a:bodyPr>
          <a:p>
            <a:pPr marL="216000" indent="-216000" algn="just">
              <a:lnSpc>
                <a:spcPct val="100000"/>
              </a:lnSpc>
            </a:pPr>
            <a:r>
              <a:rPr b="0" lang="pt-BR" sz="2000" spc="-1" strike="noStrike">
                <a:latin typeface="Arial"/>
              </a:rPr>
              <a:t>A apresentação está divida nos seguintes tópicos: o contexto no qual o trabalho está inserido, #o porquê de pesquisamos esse tema, #os objetivos que buscamos alcançar, #os trabalhos relacionados, #a descrição da nossa proposta de pesquisa, #o nosso planejamento e, #por último, as contribuições esperadas ao final da nosso trabalho.</a:t>
            </a:r>
            <a:endParaRPr b="0" lang="en-US" sz="2000" spc="-1" strike="noStrike">
              <a:latin typeface="Arial"/>
            </a:endParaRPr>
          </a:p>
        </p:txBody>
      </p:sp>
      <p:sp>
        <p:nvSpPr>
          <p:cNvPr id="81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3615CE82-6A64-4077-B11C-D6DE5E32BD9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sldImg"/>
          </p:nvPr>
        </p:nvSpPr>
        <p:spPr>
          <a:xfrm>
            <a:off x="685800" y="1143000"/>
            <a:ext cx="5486040" cy="3085920"/>
          </a:xfrm>
          <a:prstGeom prst="rect">
            <a:avLst/>
          </a:prstGeom>
        </p:spPr>
      </p:sp>
      <p:sp>
        <p:nvSpPr>
          <p:cNvPr id="86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ea typeface="Tahoma"/>
              </a:rPr>
              <a:t>O primeiro módulo é um extractor de bug reports. Esse extractor foi escrito em Java utilizando padrões de projeto para facilitar a extensão para suportar formatos de bug reports em XML, HTML e outros. Atualmente o extractor esta preparado para extrair bug reports do Bugzilla e do Jira. A saída do extractor é armazenada no formato CSV.</a:t>
            </a:r>
            <a:endParaRPr b="0" lang="en-US" sz="1200" spc="-1" strike="noStrike">
              <a:latin typeface="Arial"/>
            </a:endParaRPr>
          </a:p>
        </p:txBody>
      </p:sp>
      <p:sp>
        <p:nvSpPr>
          <p:cNvPr id="86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19DF503-5C6C-4F6F-BEC5-73C97E4703BB}"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685800" y="1143000"/>
            <a:ext cx="5486040" cy="308592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solidFill>
                  <a:srgbClr val="000000"/>
                </a:solidFill>
                <a:latin typeface="Arial"/>
                <a:ea typeface="Tahoma"/>
              </a:rPr>
              <a:t>O segundo módulo é encarregado de realizar o pre-processamento de dados. Ele foi escrito em R e tranforma os dados brutos para um formato consistente para o aprendizado de máquina. Executanto as atividades de checagem de tips, normalização, correção e mineração de textos.</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7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5C7BD01-EFA6-4469-88DE-1FAC148789C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sldImg"/>
          </p:nvPr>
        </p:nvSpPr>
        <p:spPr>
          <a:xfrm>
            <a:off x="685800" y="1143000"/>
            <a:ext cx="5486040" cy="3085920"/>
          </a:xfrm>
          <a:prstGeom prst="rect">
            <a:avLst/>
          </a:prstGeom>
        </p:spPr>
      </p:sp>
      <p:sp>
        <p:nvSpPr>
          <p:cNvPr id="87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 próximo módulo o módulo de predição é subdividido em quatro submódulos: o primeiro submódulo será encarretado da organização do contexto temporal (local e global) dos bug reports.  Como ponto de partida, nós extenderemos o Bag of Textual Graph(BoTG) desenvolvido pelo aluno Ícaro Dourado, sob a orientação do Prof. Ricardo. Esse modelo de representação de textos baseados em grafos pode representar informações estruturais ou semânticas.</a:t>
            </a:r>
            <a:endParaRPr b="0" lang="en-US" sz="2000" spc="-1" strike="noStrike">
              <a:latin typeface="Arial"/>
            </a:endParaRPr>
          </a:p>
        </p:txBody>
      </p:sp>
      <p:sp>
        <p:nvSpPr>
          <p:cNvPr id="87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DF7774E-E818-45B3-B91A-9BD7FED7E1F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685800" y="1143000"/>
            <a:ext cx="5486040" cy="3085920"/>
          </a:xfrm>
          <a:prstGeom prst="rect">
            <a:avLst/>
          </a:prstGeom>
        </p:spPr>
      </p:sp>
      <p:sp>
        <p:nvSpPr>
          <p:cNvPr id="877"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pt-BR" sz="2000" spc="-1" strike="noStrike">
                <a:latin typeface="Arial"/>
              </a:rPr>
              <a:t>Nós desenvolveremos um método de seleção de features que além de tratar as informações do context temporal, deverá ser adequado para dados desbalanceados e em alta dimensão.  Como ponto de partida, nós utilizaremos abordagens promissoras para classificação de documentos baseadas em programação genética.</a:t>
            </a:r>
            <a:endParaRPr b="0" lang="en-US" sz="2000" spc="-1" strike="noStrike">
              <a:latin typeface="Arial"/>
            </a:endParaRPr>
          </a:p>
        </p:txBody>
      </p:sp>
      <p:sp>
        <p:nvSpPr>
          <p:cNvPr id="87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03DEA04-939F-4F0E-A17B-7033C9CE941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685800" y="1143000"/>
            <a:ext cx="5486040" cy="3085920"/>
          </a:xfrm>
          <a:prstGeom prst="rect">
            <a:avLst/>
          </a:prstGeom>
        </p:spPr>
      </p:sp>
      <p:sp>
        <p:nvSpPr>
          <p:cNvPr id="88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Considerando as informações dos submódulos anteriores, para completar um de nossos modelos aprendizagem nos utilizaremos algoritmos tradicionais de aprendizado de máquina para a predição do nível de severidade. Fazendo assim nós poderemos comparar diretamente a nossa abordagem com as abordagens propostas na literatura. Como ponto de partida, nós empregaremos os algoritmos mais utilizados na literatura.</a:t>
            </a:r>
            <a:endParaRPr b="0" lang="en-US" sz="2000" spc="-1" strike="noStrike">
              <a:latin typeface="Arial"/>
            </a:endParaRPr>
          </a:p>
        </p:txBody>
      </p:sp>
      <p:sp>
        <p:nvSpPr>
          <p:cNvPr id="88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0BCE160D-734B-47CD-ABD4-5E3B7F236FA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685800" y="1143000"/>
            <a:ext cx="5486040" cy="308592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Nenhuma abordagem da literatura utilizou métodos baseados em data-driven no estado da arte, como redes neurais profundas. Nós propomos outro modelo de aprendizagem que preencherá essa lacuna. Como ponto de partida, nós utilizaremos as redes convolucionais e redes recorrentes. Estas duas redes tem sido utilizados com sucesso na classificação de documentos e podem representar abordagens promissoras para solucionar nosso problema.</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88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ABC32B76-FCE8-41AD-98F9-7905D876D78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685800" y="1143000"/>
            <a:ext cx="5486040" cy="3085920"/>
          </a:xfrm>
          <a:prstGeom prst="rect">
            <a:avLst/>
          </a:prstGeom>
        </p:spPr>
      </p:sp>
      <p:sp>
        <p:nvSpPr>
          <p:cNvPr id="88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O nosso timeline apresenta resumidamenta as atividades macros que já executamos (atividades b, c, d e e) e as etapas que nós predentemos executar ou continuar executando (a, f, g, h, i, j e l).</a:t>
            </a:r>
            <a:endParaRPr b="0" lang="en-US" sz="2000" spc="-1" strike="noStrike">
              <a:latin typeface="Arial"/>
            </a:endParaRPr>
          </a:p>
        </p:txBody>
      </p:sp>
      <p:sp>
        <p:nvSpPr>
          <p:cNvPr id="88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0BC92186-9150-4770-B6BF-96295E3D86D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685800" y="1143000"/>
            <a:ext cx="5486040" cy="3085920"/>
          </a:xfrm>
          <a:prstGeom prst="rect">
            <a:avLst/>
          </a:prstGeom>
        </p:spPr>
      </p:sp>
      <p:sp>
        <p:nvSpPr>
          <p:cNvPr id="88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Uma atividade preliminar que nós realizamos foi um estudo exploratório de diversos projetos FLOSS, entre eles o Cassandra e o Hadoop. Nessa atividade nós fizemos diversos levantamentos estatísticos,  como por exemplo, o levantamento da quantidade de dias que os bugs levam para serem  fechados (apresentado em um gráfico de densidade). #Além disto, nós também, elaboramos vários grafos para avaliar os relacionamentos entre os bug reports. Por exemplo, os relacionamento do bug report HADOOP-8262. Ele tem dois bug reports de severidade crítica relacionado e um blocker relacionado a ele.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89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39191AB5-B616-4E79-B7D6-8F5D2611263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sldImg"/>
          </p:nvPr>
        </p:nvSpPr>
        <p:spPr>
          <a:xfrm>
            <a:off x="685800" y="1143000"/>
            <a:ext cx="5486040" cy="3085920"/>
          </a:xfrm>
          <a:prstGeom prst="rect">
            <a:avLst/>
          </a:prstGeom>
        </p:spPr>
      </p:sp>
      <p:sp>
        <p:nvSpPr>
          <p:cNvPr id="89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Nós também realizamos diversos experimentos, que me permitiram aprender e aplicar diversas técnicas de aprendizado de máquina que envolveram todo pipeline, desde a extração de dados de vários repositórios de FLOSS, o pré-processamento, a extração de features utilizando técnicas de mineração de textos, a redução de  dimensionalidade com PCA, o treinamento e testes utilizando cross validation e vários algoritmos de machine learning, a avaliação de resultados e os testes estatísticos utilizando Friedman.  Além disto, O resultados desses experimentos possibilitaram a submissão de dois artigos em uma conferência de mineração de repositórios de software e outro em uma conferência de mineração de dados.</a:t>
            </a:r>
            <a:endParaRPr b="0" lang="en-US" sz="2000" spc="-1" strike="noStrike">
              <a:latin typeface="Arial"/>
            </a:endParaRPr>
          </a:p>
          <a:p>
            <a:pPr marL="216000" indent="-216000">
              <a:lnSpc>
                <a:spcPct val="100000"/>
              </a:lnSpc>
            </a:pPr>
            <a:r>
              <a:rPr b="0" lang="pt-BR" sz="2000" spc="-1" strike="noStrike">
                <a:latin typeface="Arial"/>
              </a:rPr>
              <a:t>ACCURACY: QUANTOS EXEMPLOS FORAM CORRETAMENTE;PRECISION: porcentagem de exemplos classificados como positivos que são realmente positivos; RECALL: porcentagem de exemplos positivos classificados como positivos;</a:t>
            </a:r>
            <a:endParaRPr b="0" lang="en-US" sz="2000" spc="-1" strike="noStrike">
              <a:latin typeface="Arial"/>
            </a:endParaRPr>
          </a:p>
        </p:txBody>
      </p:sp>
      <p:sp>
        <p:nvSpPr>
          <p:cNvPr id="89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54BD60A3-5B74-4685-ABFA-55EF18A04EF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685800" y="1143000"/>
            <a:ext cx="5486040" cy="308592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Nós esperamos contribuir para duas áreas distintas, para ciência de computação com novos modelos de aprendizagem para predição de severidade de bugs. Tais modelos deverão tratar o contexto temporal do bug report, o desbalanceamento e a alta dimensionalidade de dados. Nós esperamos também contribuir para a manutenção de FLOSS, com modelos que possam tratar a severidade e reduzir efetivamente a quantidade de long-lived bug.</a:t>
            </a:r>
            <a:endParaRPr b="0" lang="en-US" sz="2000" spc="-1" strike="noStrike">
              <a:latin typeface="Arial"/>
            </a:endParaRPr>
          </a:p>
        </p:txBody>
      </p:sp>
      <p:sp>
        <p:nvSpPr>
          <p:cNvPr id="89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A9189E8E-4DC8-484A-A62F-7FB4DBA1259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685800" y="1143000"/>
            <a:ext cx="5486040" cy="3085920"/>
          </a:xfrm>
          <a:prstGeom prst="rect">
            <a:avLst/>
          </a:prstGeom>
        </p:spPr>
      </p:sp>
      <p:sp>
        <p:nvSpPr>
          <p:cNvPr id="817"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pt-BR" sz="1200" spc="-1" strike="noStrike">
                <a:solidFill>
                  <a:srgbClr val="000000"/>
                </a:solidFill>
                <a:latin typeface="Arial"/>
                <a:ea typeface="Tahoma"/>
              </a:rPr>
              <a:t>Um bug report é um documento que permite aos usuários registrarem as ocorrências de bugs em um determinado software. # Uma vez que o bug report tenha sido registrado, ele é armazenado pelo bug tracking system em um repositório. #A quantidade de bug reports  é normalmente muito alta em projetos FLOSS de médio e grande porte. # Por exemplo, o Eclipse de 2013 a 2015 teve aproximadamente 84.000 bug reports abertos pelos usuários, em locais diversos e com habilidades técnicas diferentes. #Posteriormente, a equipe de desenvolvimento ou manutenção realiza um processo de triagem nesses bug reports, que de acordo com nosso mapeamento da literatura (que foi anexado ao documento de qualificação), é um processo ainda essencialmente manual e bastante proposenso a erros. (próximo slide)</a:t>
            </a:r>
            <a:endParaRPr b="0" lang="en-US" sz="1200" spc="-1" strike="noStrike">
              <a:latin typeface="Arial"/>
            </a:endParaRPr>
          </a:p>
        </p:txBody>
      </p:sp>
      <p:sp>
        <p:nvSpPr>
          <p:cNvPr id="81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C3D354CA-D6E3-49D3-A55A-183EA5C3FC2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sldImg"/>
          </p:nvPr>
        </p:nvSpPr>
        <p:spPr>
          <a:xfrm>
            <a:off x="685800" y="1143000"/>
            <a:ext cx="5486040" cy="3085920"/>
          </a:xfrm>
          <a:prstGeom prst="rect">
            <a:avLst/>
          </a:prstGeom>
        </p:spPr>
      </p:sp>
      <p:sp>
        <p:nvSpPr>
          <p:cNvPr id="89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Eu gostaria de agradecer novamente os professors da banca e ,também, gostaria de fazer um agradecimento especial aos meus orientadores Prof. Mario e Prof. Ricardo.</a:t>
            </a:r>
            <a:endParaRPr b="0" lang="en-US" sz="2000" spc="-1" strike="noStrike">
              <a:latin typeface="Arial"/>
            </a:endParaRPr>
          </a:p>
        </p:txBody>
      </p:sp>
      <p:sp>
        <p:nvSpPr>
          <p:cNvPr id="89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81986A0D-8BD1-4BE2-AF74-54FC8C0F9BF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685800" y="1143000"/>
            <a:ext cx="5486040" cy="3085920"/>
          </a:xfrm>
          <a:prstGeom prst="rect">
            <a:avLst/>
          </a:prstGeom>
        </p:spPr>
      </p:sp>
      <p:sp>
        <p:nvSpPr>
          <p:cNvPr id="82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1200" spc="-1" strike="noStrike">
                <a:solidFill>
                  <a:srgbClr val="000000"/>
                </a:solidFill>
                <a:latin typeface="Arial"/>
                <a:ea typeface="Tahoma"/>
              </a:rPr>
              <a:t>O processo de triagem de bug reports envolve algumas atividades, como por exemplo, a confirmação do bug, a definição da prioridade,  o ajuste, se for o caso, da severidade e a alocação da pessoa que corrigirá o bug. </a:t>
            </a:r>
            <a:endParaRPr b="0" lang="en-US" sz="1200" spc="-1" strike="noStrike">
              <a:latin typeface="Arial"/>
            </a:endParaRPr>
          </a:p>
        </p:txBody>
      </p:sp>
      <p:sp>
        <p:nvSpPr>
          <p:cNvPr id="82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572968A-9B32-4CDE-81CE-3B4F1BFC17D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685800" y="1143000"/>
            <a:ext cx="5486040" cy="3085920"/>
          </a:xfrm>
          <a:prstGeom prst="rect">
            <a:avLst/>
          </a:prstGeom>
        </p:spPr>
      </p:sp>
      <p:sp>
        <p:nvSpPr>
          <p:cNvPr id="82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4000" spc="-1" strike="noStrike">
                <a:latin typeface="Arial"/>
                <a:ea typeface="Tahoma"/>
              </a:rPr>
              <a:t>Por que nos preocuparmos com a severidade de um bug? #O nível de severidade, que no Bugzilla varia de trivial (um problema cosmético, como um erro de ortografia) até blocker (um problema que impede o desenvolvimento ou testes) mais o atributo de prioridade que no Bugzilla varia de p1 (mais prioritário) a p5 (menos prioritário) define a importância do bug. #Essa informação, por sua vez, ajuda a equipe de desenvolvimento a planejar as ações de manutenção e evolução do produto. Um erro nesta atribuição de severidade pode fazer com a equipe aloque recursos de maneira não apropriada para essas atividades.</a:t>
            </a:r>
            <a:endParaRPr b="0" lang="en-US" sz="4000" spc="-1" strike="noStrike">
              <a:latin typeface="Arial"/>
            </a:endParaRPr>
          </a:p>
        </p:txBody>
      </p:sp>
      <p:sp>
        <p:nvSpPr>
          <p:cNvPr id="82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AB154EF-7737-4905-A637-BF28361E72B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685800" y="1143000"/>
            <a:ext cx="5486040" cy="3085920"/>
          </a:xfrm>
          <a:prstGeom prst="rect">
            <a:avLst/>
          </a:prstGeom>
        </p:spPr>
      </p:sp>
      <p:sp>
        <p:nvSpPr>
          <p:cNvPr id="90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Nós utilizadnos também algumas técnicas de visualização como a T-SNE que permite the visualization of high-dimensional datasets. Neste caso, o T-SNE mostrou no o dataset em questão não tinha uma separação entre as classes que na prática compromete a performance dos classificadores. Nossos experimentos e também os dados do nosso estudo sistemático mostrou.</a:t>
            </a:r>
            <a:endParaRPr b="0" lang="en-US" sz="1200" spc="-1" strike="noStrike">
              <a:latin typeface="Arial"/>
            </a:endParaRPr>
          </a:p>
        </p:txBody>
      </p:sp>
      <p:sp>
        <p:nvSpPr>
          <p:cNvPr id="90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8C2F4B1F-7210-4269-BC4D-DB1783AD642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685800" y="1143000"/>
            <a:ext cx="5486040" cy="3085920"/>
          </a:xfrm>
          <a:prstGeom prst="rect">
            <a:avLst/>
          </a:prstGeom>
        </p:spPr>
      </p:sp>
      <p:sp>
        <p:nvSpPr>
          <p:cNvPr id="904"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solidFill>
                  <a:srgbClr val="000000"/>
                </a:solidFill>
                <a:latin typeface="Arial"/>
                <a:ea typeface="Tahoma"/>
              </a:rPr>
              <a:t># A user interacts with a BTS often through a simple  mechanism called bug report form.</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The number of bug reports in large and medium FLOSS projects is frequently very large. For example, Eclipse had 84,245 bug reports opened from 2013 and 2015, whereas Android project had over 107,456 and Jboss had 81, 920.</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The BR triage is essentially manual and a quite error-prone process. This process involves:</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confirm the bug report</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assign a developer</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update priority</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estimate duration</a:t>
            </a:r>
            <a:endParaRPr b="0" lang="en-US" sz="1200" spc="-1" strike="noStrike">
              <a:latin typeface="Arial"/>
            </a:endParaRPr>
          </a:p>
          <a:p>
            <a:pPr>
              <a:lnSpc>
                <a:spcPct val="100000"/>
              </a:lnSpc>
              <a:tabLst>
                <a:tab algn="l" pos="0"/>
              </a:tabLst>
            </a:pPr>
            <a:r>
              <a:rPr b="0" lang="en-US" sz="1200" spc="-1" strike="noStrike">
                <a:solidFill>
                  <a:srgbClr val="000000"/>
                </a:solidFill>
                <a:latin typeface="Arial"/>
                <a:ea typeface="Tahoma"/>
              </a:rPr>
              <a:t>	</a:t>
            </a:r>
            <a:r>
              <a:rPr b="0" lang="en-US" sz="1200" spc="-1" strike="noStrike">
                <a:solidFill>
                  <a:srgbClr val="000000"/>
                </a:solidFill>
                <a:latin typeface="Arial"/>
                <a:ea typeface="Tahoma"/>
              </a:rPr>
              <a:t>## assign or update severity level</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90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58C53F1-E3FE-4EEA-8A5D-510D3A1ED28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685800" y="1143000"/>
            <a:ext cx="5486040" cy="308592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Statistical tests are needed to reach some conclusions;</a:t>
            </a:r>
            <a:endParaRPr b="0" lang="en-US" sz="2000" spc="-1" strike="noStrike">
              <a:latin typeface="Arial"/>
            </a:endParaRPr>
          </a:p>
          <a:p>
            <a:pPr marL="216000" indent="-216000">
              <a:lnSpc>
                <a:spcPct val="100000"/>
              </a:lnSpc>
            </a:pPr>
            <a:r>
              <a:rPr b="0" lang="en-US" sz="2000" spc="-1" strike="noStrike">
                <a:latin typeface="Arial"/>
              </a:rPr>
              <a:t>A comparação de resultados com a literature deverá utilizer os mesmos datasets;</a:t>
            </a:r>
            <a:endParaRPr b="0" lang="en-US" sz="2000" spc="-1" strike="noStrike">
              <a:latin typeface="Arial"/>
            </a:endParaRPr>
          </a:p>
          <a:p>
            <a:pPr marL="216000" indent="-216000">
              <a:lnSpc>
                <a:spcPct val="100000"/>
              </a:lnSpc>
            </a:pPr>
            <a:r>
              <a:rPr b="0" lang="en-US" sz="2000" spc="-1" strike="noStrike">
                <a:latin typeface="Arial"/>
              </a:rPr>
              <a:t>A descrição do experiment deve ser bem detalhada, como por exemplo descrever com mais rigor os parâmetros dos algoritmos utilizados;</a:t>
            </a:r>
            <a:endParaRPr b="0" lang="en-US" sz="2000" spc="-1" strike="noStrike">
              <a:latin typeface="Arial"/>
            </a:endParaRPr>
          </a:p>
        </p:txBody>
      </p:sp>
      <p:sp>
        <p:nvSpPr>
          <p:cNvPr id="90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64B9105-39C5-4F7B-AA16-E32EC3BA54E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685800" y="1143000"/>
            <a:ext cx="5486040" cy="3085920"/>
          </a:xfrm>
          <a:prstGeom prst="rect">
            <a:avLst/>
          </a:prstGeom>
        </p:spPr>
      </p:sp>
      <p:sp>
        <p:nvSpPr>
          <p:cNvPr id="91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Nossa proposta para tartar os problemas selecionados e avançar o estado da arte é composta de três grandes blocos.</a:t>
            </a:r>
            <a:endParaRPr b="0" lang="en-US" sz="2000" spc="-1" strike="noStrike">
              <a:latin typeface="Arial"/>
            </a:endParaRPr>
          </a:p>
        </p:txBody>
      </p:sp>
      <p:sp>
        <p:nvSpPr>
          <p:cNvPr id="91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3712209-AB8F-41FE-8B0C-34FF509EDCA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685800" y="1143000"/>
            <a:ext cx="5486040" cy="3085920"/>
          </a:xfrm>
          <a:prstGeom prst="rect">
            <a:avLst/>
          </a:prstGeom>
        </p:spPr>
      </p:sp>
      <p:sp>
        <p:nvSpPr>
          <p:cNvPr id="91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Os nossos objetivos são estudar o estado da arte em predição de severidade de bug. Com este estudo nós escrevemos um mapeamento sistemático sobre o tema e nós possibilitou identificar os principais problemas, lacunas e opportunidades nesta area de pesquisa.  Após, isso nós alcançamos outro objetivo e selecionamos os seguintes problemas para que a nossa pesquisa possa avançar o estado da arte na área de pesquisa em discussão: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pt-BR" sz="2000" spc="-1" strike="noStrike">
                <a:latin typeface="Arial"/>
              </a:rPr>
              <a:t># a modelagem do contexto temporal do long-lived bug report, o tratamento de dados desbalanceados nos respositórios de bug reports e a investigação de métodos no estado da arte em machine learning e métodos de seleção de features,</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91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AB44141E-8348-46B2-B867-149105A32A7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685800" y="1143000"/>
            <a:ext cx="5486040" cy="3085920"/>
          </a:xfrm>
          <a:prstGeom prst="rect">
            <a:avLst/>
          </a:prstGeom>
        </p:spPr>
      </p:sp>
      <p:sp>
        <p:nvSpPr>
          <p:cNvPr id="82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Os nossos objetivos são: #primeiro, estudar o estado da arte em predição de severidade de bugs. Para isto, nós escrevemos um mapeamento sistemático da literatura, anexado ao documento de qualificação, e identificamos os principais problemas na área. Escolhemos, então, três desses problemas para tratarmos em nossa pesquisa: a modelagem do contexto temporal do bug report, o desbalanceamento e a alta dimensionalidade em repositórios de bug reports, e a melhoria do desempenho  do preditores com relação ao que foi apresentado na literatura.</a:t>
            </a:r>
            <a:endParaRPr b="0" lang="en-US" sz="2000" spc="-1" strike="noStrike">
              <a:latin typeface="Arial"/>
            </a:endParaRPr>
          </a:p>
        </p:txBody>
      </p:sp>
      <p:sp>
        <p:nvSpPr>
          <p:cNvPr id="82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F1211EF-6165-4AC7-851C-2C4D188B1B8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sldImg"/>
          </p:nvPr>
        </p:nvSpPr>
        <p:spPr>
          <a:xfrm>
            <a:off x="685800" y="1143000"/>
            <a:ext cx="5486040" cy="3085920"/>
          </a:xfrm>
          <a:prstGeom prst="rect">
            <a:avLst/>
          </a:prstGeom>
        </p:spPr>
      </p:sp>
      <p:sp>
        <p:nvSpPr>
          <p:cNvPr id="91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Desde o  início do projeto de pesquisa no doutorado, nós desenvolvemos as seguintes etapas para atingir os objetivos especificados no documento de qualificação.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91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9783880-A277-49D7-9E7A-469D53AF0893}"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685800" y="1143000"/>
            <a:ext cx="5486040" cy="308592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2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6063CFAB-60CE-4C9F-86B6-B31EEE0902F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sldImg"/>
          </p:nvPr>
        </p:nvSpPr>
        <p:spPr>
          <a:xfrm>
            <a:off x="685800" y="1143000"/>
            <a:ext cx="5486040" cy="3085920"/>
          </a:xfrm>
          <a:prstGeom prst="rect">
            <a:avLst/>
          </a:prstGeom>
        </p:spPr>
      </p:sp>
      <p:sp>
        <p:nvSpPr>
          <p:cNvPr id="92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Desde o  início do projeto de pesquisa no doutorado, nós desenvolvemos as seguintes etapas para atingir os objetivos especificados no documento de qualificação.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92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F72974E-9A03-4B8C-8175-586985E7FB9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685800" y="1143000"/>
            <a:ext cx="5486040" cy="3085920"/>
          </a:xfrm>
          <a:prstGeom prst="rect">
            <a:avLst/>
          </a:prstGeom>
        </p:spPr>
      </p:sp>
      <p:sp>
        <p:nvSpPr>
          <p:cNvPr id="92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2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0138161C-3C9D-435E-ABDB-05197452859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sldImg"/>
          </p:nvPr>
        </p:nvSpPr>
        <p:spPr>
          <a:xfrm>
            <a:off x="685800" y="1143000"/>
            <a:ext cx="5486040" cy="3085920"/>
          </a:xfrm>
          <a:prstGeom prst="rect">
            <a:avLst/>
          </a:prstGeom>
        </p:spPr>
      </p:sp>
      <p:sp>
        <p:nvSpPr>
          <p:cNvPr id="928"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2000" spc="-1" strike="noStrike">
                <a:latin typeface="Arial"/>
              </a:rPr>
              <a:t># In this context, considering which our learnt  so far, mainly, with our mapping review there is room to improve Bug Report Severity Level Prediction on FLOSS.</a:t>
            </a: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92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520E54A9-D32E-4EAD-BDBB-75CAE545913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685800" y="1143000"/>
            <a:ext cx="5486040" cy="3085920"/>
          </a:xfrm>
          <a:prstGeom prst="rect">
            <a:avLst/>
          </a:prstGeom>
        </p:spPr>
      </p:sp>
      <p:sp>
        <p:nvSpPr>
          <p:cNvPr id="82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pt-BR" sz="2000" spc="-1" strike="noStrike">
                <a:latin typeface="Arial"/>
              </a:rPr>
              <a:t>Nós trataremos todos esses problemas, desenvolvendo novos modelos de aprendizagem para predizer automaticamente o nível de severidade de bugs. </a:t>
            </a:r>
            <a:endParaRPr b="0" lang="en-US" sz="2000" spc="-1" strike="noStrike">
              <a:latin typeface="Arial"/>
            </a:endParaRPr>
          </a:p>
        </p:txBody>
      </p:sp>
      <p:sp>
        <p:nvSpPr>
          <p:cNvPr id="83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0D3B302-DE16-422F-A4B4-6D578F57304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685800" y="1143000"/>
            <a:ext cx="5486040" cy="3085920"/>
          </a:xfrm>
          <a:prstGeom prst="rect">
            <a:avLst/>
          </a:prstGeom>
        </p:spPr>
      </p:sp>
      <p:sp>
        <p:nvSpPr>
          <p:cNvPr id="83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 maioria dos trabalhos relacionados foram identificados no mapeamento sistemático, outros trabalhos serão citados durante a apresentação.</a:t>
            </a:r>
            <a:endParaRPr b="0" lang="en-US" sz="2000" spc="-1" strike="noStrike">
              <a:latin typeface="Arial"/>
            </a:endParaRPr>
          </a:p>
        </p:txBody>
      </p:sp>
      <p:sp>
        <p:nvSpPr>
          <p:cNvPr id="83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808C46D-D1FC-4088-AFB2-DC7E0F826A93}"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685800" y="1143000"/>
            <a:ext cx="5486040" cy="3085920"/>
          </a:xfrm>
          <a:prstGeom prst="rect">
            <a:avLst/>
          </a:prstGeom>
        </p:spPr>
      </p:sp>
      <p:sp>
        <p:nvSpPr>
          <p:cNvPr id="83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 descrição da nossa proposta de pesquisa, abordará o quê já foi realizado, e o que realizaremos para atingir os objetivos da pesquisa.</a:t>
            </a:r>
            <a:endParaRPr b="0" lang="en-US" sz="2000" spc="-1" strike="noStrike">
              <a:latin typeface="Arial"/>
            </a:endParaRPr>
          </a:p>
        </p:txBody>
      </p:sp>
      <p:sp>
        <p:nvSpPr>
          <p:cNvPr id="83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F523E702-4945-4B0D-87DE-4F2D1AB793B6}"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372600" y="116136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372600" y="378108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37260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599904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37260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08528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79796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37260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08528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79796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type="subTitle"/>
          </p:nvPr>
        </p:nvSpPr>
        <p:spPr>
          <a:xfrm>
            <a:off x="372600" y="1161360"/>
            <a:ext cx="10980720" cy="5015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body"/>
          </p:nvPr>
        </p:nvSpPr>
        <p:spPr>
          <a:xfrm>
            <a:off x="372600" y="1161360"/>
            <a:ext cx="10980720" cy="50151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37260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50" name="PlaceHolder 3"/>
          <p:cNvSpPr>
            <a:spLocks noGrp="1"/>
          </p:cNvSpPr>
          <p:nvPr>
            <p:ph type="body"/>
          </p:nvPr>
        </p:nvSpPr>
        <p:spPr>
          <a:xfrm>
            <a:off x="599904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72600" y="365040"/>
            <a:ext cx="11612880" cy="2831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4"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55" name="PlaceHolder 3"/>
          <p:cNvSpPr>
            <a:spLocks noGrp="1"/>
          </p:cNvSpPr>
          <p:nvPr>
            <p:ph type="body"/>
          </p:nvPr>
        </p:nvSpPr>
        <p:spPr>
          <a:xfrm>
            <a:off x="599904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56" name="PlaceHolder 4"/>
          <p:cNvSpPr>
            <a:spLocks noGrp="1"/>
          </p:cNvSpPr>
          <p:nvPr>
            <p:ph type="body"/>
          </p:nvPr>
        </p:nvSpPr>
        <p:spPr>
          <a:xfrm>
            <a:off x="37260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372600" y="1161360"/>
            <a:ext cx="10980720" cy="5015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type="body"/>
          </p:nvPr>
        </p:nvSpPr>
        <p:spPr>
          <a:xfrm>
            <a:off x="37260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59"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60" name="PlaceHolder 4"/>
          <p:cNvSpPr>
            <a:spLocks noGrp="1"/>
          </p:cNvSpPr>
          <p:nvPr>
            <p:ph type="body"/>
          </p:nvPr>
        </p:nvSpPr>
        <p:spPr>
          <a:xfrm>
            <a:off x="599904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2"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63"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64" name="PlaceHolder 4"/>
          <p:cNvSpPr>
            <a:spLocks noGrp="1"/>
          </p:cNvSpPr>
          <p:nvPr>
            <p:ph type="body"/>
          </p:nvPr>
        </p:nvSpPr>
        <p:spPr>
          <a:xfrm>
            <a:off x="372600" y="378108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6" name="PlaceHolder 2"/>
          <p:cNvSpPr>
            <a:spLocks noGrp="1"/>
          </p:cNvSpPr>
          <p:nvPr>
            <p:ph type="body"/>
          </p:nvPr>
        </p:nvSpPr>
        <p:spPr>
          <a:xfrm>
            <a:off x="372600" y="116136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67" name="PlaceHolder 3"/>
          <p:cNvSpPr>
            <a:spLocks noGrp="1"/>
          </p:cNvSpPr>
          <p:nvPr>
            <p:ph type="body"/>
          </p:nvPr>
        </p:nvSpPr>
        <p:spPr>
          <a:xfrm>
            <a:off x="372600" y="378108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9"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1" name="PlaceHolder 4"/>
          <p:cNvSpPr>
            <a:spLocks noGrp="1"/>
          </p:cNvSpPr>
          <p:nvPr>
            <p:ph type="body"/>
          </p:nvPr>
        </p:nvSpPr>
        <p:spPr>
          <a:xfrm>
            <a:off x="37260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5"/>
          <p:cNvSpPr>
            <a:spLocks noGrp="1"/>
          </p:cNvSpPr>
          <p:nvPr>
            <p:ph type="body"/>
          </p:nvPr>
        </p:nvSpPr>
        <p:spPr>
          <a:xfrm>
            <a:off x="599904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4" name="PlaceHolder 2"/>
          <p:cNvSpPr>
            <a:spLocks noGrp="1"/>
          </p:cNvSpPr>
          <p:nvPr>
            <p:ph type="body"/>
          </p:nvPr>
        </p:nvSpPr>
        <p:spPr>
          <a:xfrm>
            <a:off x="37260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3"/>
          <p:cNvSpPr>
            <a:spLocks noGrp="1"/>
          </p:cNvSpPr>
          <p:nvPr>
            <p:ph type="body"/>
          </p:nvPr>
        </p:nvSpPr>
        <p:spPr>
          <a:xfrm>
            <a:off x="408528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4"/>
          <p:cNvSpPr>
            <a:spLocks noGrp="1"/>
          </p:cNvSpPr>
          <p:nvPr>
            <p:ph type="body"/>
          </p:nvPr>
        </p:nvSpPr>
        <p:spPr>
          <a:xfrm>
            <a:off x="7797960" y="116136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5"/>
          <p:cNvSpPr>
            <a:spLocks noGrp="1"/>
          </p:cNvSpPr>
          <p:nvPr>
            <p:ph type="body"/>
          </p:nvPr>
        </p:nvSpPr>
        <p:spPr>
          <a:xfrm>
            <a:off x="37260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6"/>
          <p:cNvSpPr>
            <a:spLocks noGrp="1"/>
          </p:cNvSpPr>
          <p:nvPr>
            <p:ph type="body"/>
          </p:nvPr>
        </p:nvSpPr>
        <p:spPr>
          <a:xfrm>
            <a:off x="408528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7"/>
          <p:cNvSpPr>
            <a:spLocks noGrp="1"/>
          </p:cNvSpPr>
          <p:nvPr>
            <p:ph type="body"/>
          </p:nvPr>
        </p:nvSpPr>
        <p:spPr>
          <a:xfrm>
            <a:off x="7797960" y="3781080"/>
            <a:ext cx="353556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372600" y="1161360"/>
            <a:ext cx="10980720" cy="50151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37260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599904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72600" y="365040"/>
            <a:ext cx="11612880" cy="2831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599904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37260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372600" y="1161360"/>
            <a:ext cx="5358240" cy="50151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5999040" y="378108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72600" y="365040"/>
            <a:ext cx="11612880" cy="6105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37260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5999040" y="1161360"/>
            <a:ext cx="5358240" cy="239220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372600" y="3781080"/>
            <a:ext cx="10980720" cy="23922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rmAutofit/>
          </a:bodyPr>
          <a:p>
            <a:pPr algn="ctr">
              <a:lnSpc>
                <a:spcPct val="90000"/>
              </a:lnSpc>
            </a:pPr>
            <a:r>
              <a:rPr b="1" lang="en-US" sz="5400" spc="-1" strike="noStrike">
                <a:solidFill>
                  <a:srgbClr val="595959"/>
                </a:solidFill>
                <a:latin typeface="Arial"/>
              </a:rPr>
              <a:t>Click to edit Master title style</a:t>
            </a:r>
            <a:endParaRPr b="0" lang="en-US" sz="54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endParaRPr b="0" lang="en-US" sz="24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055014F1-7964-4F19-BF34-94AF56EBD9D1}"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72600" y="365040"/>
            <a:ext cx="11612880" cy="610560"/>
          </a:xfrm>
          <a:prstGeom prst="rect">
            <a:avLst/>
          </a:prstGeom>
        </p:spPr>
        <p:txBody>
          <a:bodyPr anchor="ctr">
            <a:noAutofit/>
          </a:bodyPr>
          <a:p>
            <a:pPr>
              <a:lnSpc>
                <a:spcPct val="90000"/>
              </a:lnSpc>
            </a:pPr>
            <a:r>
              <a:rPr b="1" lang="en-US" sz="4000" spc="-1" strike="noStrike">
                <a:solidFill>
                  <a:srgbClr val="595959"/>
                </a:solidFill>
                <a:latin typeface="Arial"/>
              </a:rPr>
              <a:t>Click to edit Master title style</a:t>
            </a:r>
            <a:endParaRPr b="0" lang="en-US" sz="4000" spc="-1" strike="noStrike">
              <a:solidFill>
                <a:srgbClr val="000000"/>
              </a:solidFill>
              <a:latin typeface="Calibri"/>
            </a:endParaRPr>
          </a:p>
        </p:txBody>
      </p:sp>
      <p:sp>
        <p:nvSpPr>
          <p:cNvPr id="42" name="PlaceHolder 2"/>
          <p:cNvSpPr>
            <a:spLocks noGrp="1"/>
          </p:cNvSpPr>
          <p:nvPr>
            <p:ph type="body"/>
          </p:nvPr>
        </p:nvSpPr>
        <p:spPr>
          <a:xfrm>
            <a:off x="372600" y="1161360"/>
            <a:ext cx="10980720" cy="5015160"/>
          </a:xfrm>
          <a:prstGeom prst="rect">
            <a:avLst/>
          </a:prstGeom>
        </p:spPr>
        <p:txBody>
          <a:bodyPr>
            <a:no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Edit Master text styles</a:t>
            </a:r>
            <a:endParaRPr b="0" lang="en-US" sz="2800" spc="-1" strike="noStrike">
              <a:solidFill>
                <a:srgbClr val="000000"/>
              </a:solidFill>
              <a:latin typeface="Calibri"/>
            </a:endParaRPr>
          </a:p>
          <a:p>
            <a:pPr lvl="1" marL="685800" indent="-228240">
              <a:lnSpc>
                <a:spcPct val="150000"/>
              </a:lnSpc>
              <a:spcBef>
                <a:spcPts val="499"/>
              </a:spcBef>
              <a:buClr>
                <a:srgbClr val="595959"/>
              </a:buClr>
              <a:buFont typeface="Wingdings" charset="2"/>
              <a:buChar char=""/>
            </a:pPr>
            <a:r>
              <a:rPr b="0" lang="en-US" sz="2400" spc="-1" strike="noStrike">
                <a:solidFill>
                  <a:srgbClr val="595959"/>
                </a:solidFill>
                <a:latin typeface="Arial"/>
              </a:rPr>
              <a:t>Second level</a:t>
            </a:r>
            <a:endParaRPr b="0" lang="en-US" sz="2400" spc="-1" strike="noStrike">
              <a:solidFill>
                <a:srgbClr val="000000"/>
              </a:solidFill>
              <a:latin typeface="Calibri"/>
            </a:endParaRPr>
          </a:p>
          <a:p>
            <a:pPr lvl="2" marL="1143000" indent="-228240">
              <a:lnSpc>
                <a:spcPct val="90000"/>
              </a:lnSpc>
              <a:spcBef>
                <a:spcPts val="499"/>
              </a:spcBef>
              <a:buClr>
                <a:srgbClr val="595959"/>
              </a:buClr>
              <a:buFont typeface="Wingdings" charset="2"/>
              <a:buChar char=""/>
            </a:pPr>
            <a:r>
              <a:rPr b="0" lang="en-US" sz="2000" spc="-1" strike="noStrike">
                <a:solidFill>
                  <a:srgbClr val="595959"/>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595959"/>
              </a:buClr>
              <a:buFont typeface="Wingdings" charset="2"/>
              <a:buChar char=""/>
            </a:pPr>
            <a:r>
              <a:rPr b="0" lang="en-US" sz="1800" spc="-1" strike="noStrike">
                <a:solidFill>
                  <a:srgbClr val="595959"/>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595959"/>
              </a:buClr>
              <a:buFont typeface="Wingdings" charset="2"/>
              <a:buChar char=""/>
            </a:pPr>
            <a:r>
              <a:rPr b="0" lang="en-US" sz="1800" spc="-1" strike="noStrike">
                <a:solidFill>
                  <a:srgbClr val="595959"/>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sldNum"/>
          </p:nvPr>
        </p:nvSpPr>
        <p:spPr>
          <a:xfrm>
            <a:off x="10886400" y="6306840"/>
            <a:ext cx="948960" cy="364680"/>
          </a:xfrm>
          <a:prstGeom prst="rect">
            <a:avLst/>
          </a:prstGeom>
        </p:spPr>
        <p:txBody>
          <a:bodyPr anchor="ctr">
            <a:noAutofit/>
          </a:bodyPr>
          <a:p>
            <a:pPr algn="r">
              <a:lnSpc>
                <a:spcPct val="100000"/>
              </a:lnSpc>
            </a:pPr>
            <a:fld id="{2282830F-52C1-48C4-89BF-491496A4B461}" type="slidenum">
              <a:rPr b="0" lang="en-US" sz="2800" spc="-1" strike="noStrike">
                <a:solidFill>
                  <a:srgbClr val="b4b4b4"/>
                </a:solidFill>
                <a:latin typeface="Calibri"/>
              </a:rPr>
              <a:t>&lt;number&gt;</a:t>
            </a:fld>
            <a:endParaRPr b="0" lang="en-US"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wmf"/><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13.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3.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13.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7.wmf"/><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3.xml"/><Relationship Id="rId7"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wmf"/><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3.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4.wmf"/><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5.wmf"/><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wmf"/><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3.wmf"/><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6.wmf"/><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58.wmf"/><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60.wmf"/><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2.wmf"/><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4.wmf"/><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65.wmf"/><Relationship Id="rId2" Type="http://schemas.openxmlformats.org/officeDocument/2006/relationships/slideLayout" Target="../slideLayouts/slideLayout1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66.wmf"/><Relationship Id="rId2" Type="http://schemas.openxmlformats.org/officeDocument/2006/relationships/image" Target="../media/image67.wmf"/><Relationship Id="rId3" Type="http://schemas.openxmlformats.org/officeDocument/2006/relationships/slideLayout" Target="../slideLayouts/slideLayout13.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slideLayout" Target="../slideLayouts/slideLayout13.xml"/><Relationship Id="rId8"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76.wmf"/><Relationship Id="rId2" Type="http://schemas.openxmlformats.org/officeDocument/2006/relationships/slideLayout" Target="../slideLayouts/slideLayout13.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slideLayout" Target="../slideLayouts/slideLayout13.xml"/><Relationship Id="rId7"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itle 1"/>
          <p:cNvSpPr txBox="1"/>
          <p:nvPr/>
        </p:nvSpPr>
        <p:spPr>
          <a:xfrm>
            <a:off x="581760" y="731520"/>
            <a:ext cx="11138760" cy="3008880"/>
          </a:xfrm>
          <a:prstGeom prst="rect">
            <a:avLst/>
          </a:prstGeom>
          <a:noFill/>
          <a:ln w="0">
            <a:noFill/>
          </a:ln>
        </p:spPr>
        <p:txBody>
          <a:bodyPr anchor="b">
            <a:normAutofit/>
          </a:bodyPr>
          <a:p>
            <a:pPr algn="ctr">
              <a:lnSpc>
                <a:spcPct val="90000"/>
              </a:lnSpc>
            </a:pPr>
            <a:r>
              <a:rPr b="1" lang="en-US" sz="4400" spc="-1" strike="noStrike">
                <a:solidFill>
                  <a:srgbClr val="595959"/>
                </a:solidFill>
                <a:latin typeface="Arial"/>
                <a:ea typeface="Tahoma"/>
              </a:rPr>
              <a:t>Improving Bug Report Severity Level Prediction on Free/Libre Open Source </a:t>
            </a:r>
            <a:br/>
            <a:r>
              <a:rPr b="1" lang="en-US" sz="4400" spc="-1" strike="noStrike">
                <a:solidFill>
                  <a:srgbClr val="595959"/>
                </a:solidFill>
                <a:latin typeface="Arial"/>
                <a:ea typeface="Tahoma"/>
              </a:rPr>
              <a:t>Software</a:t>
            </a:r>
            <a:br/>
            <a:r>
              <a:rPr b="1" lang="en-US" sz="3100" spc="-1" strike="noStrike">
                <a:solidFill>
                  <a:srgbClr val="5b9bd5"/>
                </a:solidFill>
                <a:latin typeface="Arial"/>
                <a:ea typeface="Tahoma"/>
              </a:rPr>
              <a:t>Doctorate Qualifying Exam</a:t>
            </a:r>
            <a:r>
              <a:rPr b="1" lang="en-US" sz="4000" spc="-1" strike="noStrike">
                <a:solidFill>
                  <a:srgbClr val="595959"/>
                </a:solidFill>
                <a:latin typeface="Arial"/>
                <a:ea typeface="Tahoma"/>
              </a:rPr>
              <a:t>	</a:t>
            </a:r>
            <a:endParaRPr b="0" lang="en-US" sz="4000" spc="-1" strike="noStrike">
              <a:solidFill>
                <a:srgbClr val="000000"/>
              </a:solidFill>
              <a:latin typeface="Calibri"/>
            </a:endParaRPr>
          </a:p>
        </p:txBody>
      </p:sp>
      <p:sp>
        <p:nvSpPr>
          <p:cNvPr id="87" name="Subtitle 2"/>
          <p:cNvSpPr txBox="1"/>
          <p:nvPr/>
        </p:nvSpPr>
        <p:spPr>
          <a:xfrm>
            <a:off x="964440" y="4358520"/>
            <a:ext cx="10207800" cy="2149920"/>
          </a:xfrm>
          <a:prstGeom prst="rect">
            <a:avLst/>
          </a:prstGeom>
          <a:noFill/>
          <a:ln w="0">
            <a:noFill/>
          </a:ln>
        </p:spPr>
        <p:txBody>
          <a:bodyPr>
            <a:normAutofit fontScale="75000"/>
          </a:bodyPr>
          <a:p>
            <a:pPr algn="ctr">
              <a:lnSpc>
                <a:spcPct val="90000"/>
              </a:lnSpc>
              <a:spcBef>
                <a:spcPts val="1001"/>
              </a:spcBef>
              <a:tabLst>
                <a:tab algn="l" pos="0"/>
              </a:tabLst>
            </a:pPr>
            <a:r>
              <a:rPr b="0" lang="en-US" sz="2600" spc="-1" strike="noStrike">
                <a:solidFill>
                  <a:srgbClr val="595959"/>
                </a:solidFill>
                <a:latin typeface="Arial"/>
                <a:ea typeface="Tahoma"/>
              </a:rPr>
              <a:t>PhD Student: Luiz Alberto Ferreira Gomes</a:t>
            </a:r>
            <a:endParaRPr b="0" lang="en-US" sz="2600" spc="-1" strike="noStrike">
              <a:latin typeface="Arial"/>
            </a:endParaRPr>
          </a:p>
          <a:p>
            <a:pPr algn="ctr">
              <a:lnSpc>
                <a:spcPct val="90000"/>
              </a:lnSpc>
              <a:spcBef>
                <a:spcPts val="1001"/>
              </a:spcBef>
              <a:tabLst>
                <a:tab algn="l" pos="0"/>
              </a:tabLst>
            </a:pPr>
            <a:r>
              <a:rPr b="0" lang="en-US" sz="2200" spc="-1" strike="noStrike">
                <a:solidFill>
                  <a:srgbClr val="808080"/>
                </a:solidFill>
                <a:latin typeface="Arial"/>
                <a:ea typeface="Tahoma"/>
              </a:rPr>
              <a:t>gomes.luiz@ic.unicamp.br</a:t>
            </a:r>
            <a:endParaRPr b="0" lang="en-US" sz="2200" spc="-1" strike="noStrike">
              <a:latin typeface="Arial"/>
            </a:endParaRPr>
          </a:p>
          <a:p>
            <a:pPr algn="ctr">
              <a:lnSpc>
                <a:spcPct val="90000"/>
              </a:lnSpc>
              <a:spcBef>
                <a:spcPts val="1001"/>
              </a:spcBef>
              <a:tabLst>
                <a:tab algn="l" pos="0"/>
              </a:tabLst>
            </a:pPr>
            <a:r>
              <a:rPr b="0" lang="en-US" sz="2600" spc="-1" strike="noStrike">
                <a:solidFill>
                  <a:srgbClr val="595959"/>
                </a:solidFill>
                <a:latin typeface="Arial"/>
                <a:ea typeface="Tahoma"/>
              </a:rPr>
              <a:t>Adviser: Prof. Mario Lúcio Côrtes</a:t>
            </a:r>
            <a:endParaRPr b="0" lang="en-US" sz="2600" spc="-1" strike="noStrike">
              <a:latin typeface="Arial"/>
            </a:endParaRPr>
          </a:p>
          <a:p>
            <a:pPr algn="ctr">
              <a:lnSpc>
                <a:spcPct val="90000"/>
              </a:lnSpc>
              <a:spcBef>
                <a:spcPts val="1001"/>
              </a:spcBef>
              <a:tabLst>
                <a:tab algn="l" pos="0"/>
              </a:tabLst>
            </a:pPr>
            <a:r>
              <a:rPr b="0" lang="en-US" sz="2200" spc="-1" strike="noStrike">
                <a:solidFill>
                  <a:srgbClr val="808080"/>
                </a:solidFill>
                <a:latin typeface="Arial"/>
                <a:ea typeface="Tahoma"/>
              </a:rPr>
              <a:t>cortes@ic.unicamp.br</a:t>
            </a:r>
            <a:endParaRPr b="0" lang="en-US" sz="2200" spc="-1" strike="noStrike">
              <a:latin typeface="Arial"/>
            </a:endParaRPr>
          </a:p>
          <a:p>
            <a:pPr algn="ctr">
              <a:lnSpc>
                <a:spcPct val="90000"/>
              </a:lnSpc>
              <a:spcBef>
                <a:spcPts val="1001"/>
              </a:spcBef>
              <a:tabLst>
                <a:tab algn="l" pos="0"/>
              </a:tabLst>
            </a:pPr>
            <a:r>
              <a:rPr b="0" lang="en-US" sz="2600" spc="-1" strike="noStrike">
                <a:solidFill>
                  <a:srgbClr val="595959"/>
                </a:solidFill>
                <a:latin typeface="Arial"/>
                <a:ea typeface="Tahoma"/>
              </a:rPr>
              <a:t>Co-adviser: Prof. Ricardo da Silva Torres</a:t>
            </a:r>
            <a:endParaRPr b="0" lang="en-US" sz="2600" spc="-1" strike="noStrike">
              <a:latin typeface="Arial"/>
            </a:endParaRPr>
          </a:p>
          <a:p>
            <a:pPr algn="ctr">
              <a:lnSpc>
                <a:spcPct val="90000"/>
              </a:lnSpc>
              <a:spcBef>
                <a:spcPts val="1001"/>
              </a:spcBef>
              <a:tabLst>
                <a:tab algn="l" pos="0"/>
              </a:tabLst>
            </a:pPr>
            <a:r>
              <a:rPr b="0" lang="en-US" sz="2200" spc="-1" strike="noStrike">
                <a:solidFill>
                  <a:srgbClr val="808080"/>
                </a:solidFill>
                <a:latin typeface="Arial"/>
                <a:ea typeface="Tahoma"/>
              </a:rPr>
              <a:t>rtorres@ic.unicamp.br</a:t>
            </a:r>
            <a:endParaRPr b="0" lang="en-US" sz="2200" spc="-1" strike="noStrike">
              <a:latin typeface="Arial"/>
            </a:endParaRPr>
          </a:p>
          <a:p>
            <a:pPr algn="ctr">
              <a:lnSpc>
                <a:spcPct val="90000"/>
              </a:lnSpc>
              <a:spcBef>
                <a:spcPts val="1001"/>
              </a:spcBef>
              <a:tabLst>
                <a:tab algn="l" pos="0"/>
              </a:tabLst>
            </a:pPr>
            <a:endParaRPr b="0" lang="en-US" sz="2200" spc="-1" strike="noStrike">
              <a:latin typeface="Arial"/>
            </a:endParaRPr>
          </a:p>
        </p:txBody>
      </p:sp>
      <p:sp>
        <p:nvSpPr>
          <p:cNvPr id="88" name="Slide Number Placeholder 3"/>
          <p:cNvSpPr txBox="1"/>
          <p:nvPr/>
        </p:nvSpPr>
        <p:spPr>
          <a:xfrm>
            <a:off x="8610480" y="6356520"/>
            <a:ext cx="2742840" cy="364680"/>
          </a:xfrm>
          <a:prstGeom prst="rect">
            <a:avLst/>
          </a:prstGeom>
          <a:noFill/>
          <a:ln w="0">
            <a:noFill/>
          </a:ln>
        </p:spPr>
        <p:txBody>
          <a:bodyPr anchor="ctr">
            <a:noAutofit/>
          </a:bodyPr>
          <a:p>
            <a:pPr algn="r">
              <a:lnSpc>
                <a:spcPct val="100000"/>
              </a:lnSpc>
            </a:pPr>
            <a:fld id="{567ADBA2-09D2-4C4D-B586-FA9C4BC98D5C}" type="slidenum">
              <a:rPr b="0" lang="en-US" sz="1200" spc="-1" strike="noStrike">
                <a:solidFill>
                  <a:srgbClr val="8b8b8b"/>
                </a:solidFill>
                <a:latin typeface="Calibri"/>
              </a:rPr>
              <a:t>1</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Bug Report Severity Prediction Mapping Review (G1.1)</a:t>
            </a:r>
            <a:endParaRPr b="0" lang="en-US" sz="3200" spc="-1" strike="noStrike">
              <a:solidFill>
                <a:srgbClr val="000000"/>
              </a:solidFill>
              <a:latin typeface="Calibri"/>
            </a:endParaRPr>
          </a:p>
        </p:txBody>
      </p:sp>
      <p:sp>
        <p:nvSpPr>
          <p:cNvPr id="178" name="Content Placeholder 2"/>
          <p:cNvSpPr txBox="1"/>
          <p:nvPr/>
        </p:nvSpPr>
        <p:spPr>
          <a:xfrm>
            <a:off x="372600" y="1161360"/>
            <a:ext cx="10980720" cy="5079960"/>
          </a:xfrm>
          <a:prstGeom prst="rect">
            <a:avLst/>
          </a:prstGeom>
          <a:noFill/>
          <a:ln w="0">
            <a:noFill/>
          </a:ln>
        </p:spPr>
        <p:txBody>
          <a:bodyPr>
            <a:norm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Mapping review on </a:t>
            </a:r>
            <a:r>
              <a:rPr b="0" lang="en-US" sz="2800" spc="-1" strike="noStrike">
                <a:solidFill>
                  <a:srgbClr val="ed7d31"/>
                </a:solidFill>
                <a:latin typeface="Arial"/>
              </a:rPr>
              <a:t>four electronic </a:t>
            </a:r>
            <a:r>
              <a:rPr b="0" lang="en-US" sz="2800" spc="-1" strike="noStrike">
                <a:solidFill>
                  <a:srgbClr val="595959"/>
                </a:solidFill>
                <a:latin typeface="Arial"/>
              </a:rPr>
              <a:t>databases:</a:t>
            </a:r>
            <a:endParaRPr b="0" lang="en-US" sz="2800" spc="-1" strike="noStrike">
              <a:solidFill>
                <a:srgbClr val="000000"/>
              </a:solidFill>
              <a:latin typeface="Calibri"/>
            </a:endParaRPr>
          </a:p>
          <a:p>
            <a:pPr lvl="1" marL="685800" indent="-228240">
              <a:lnSpc>
                <a:spcPct val="150000"/>
              </a:lnSpc>
              <a:spcBef>
                <a:spcPts val="499"/>
              </a:spcBef>
              <a:buClr>
                <a:srgbClr val="595959"/>
              </a:buClr>
              <a:buFont typeface="Wingdings" charset="2"/>
              <a:buChar char=""/>
            </a:pPr>
            <a:r>
              <a:rPr b="0" lang="en-US" sz="2400" spc="-1" strike="noStrike">
                <a:solidFill>
                  <a:srgbClr val="595959"/>
                </a:solidFill>
                <a:latin typeface="Arial"/>
              </a:rPr>
              <a:t>ACM digital library, IEEE Xplore, Science Direct and Springer</a:t>
            </a:r>
            <a:endParaRPr b="0" lang="en-US" sz="2400" spc="-1" strike="noStrike">
              <a:solidFill>
                <a:srgbClr val="000000"/>
              </a:solidFill>
              <a:latin typeface="Calibri"/>
            </a:endParaRPr>
          </a:p>
          <a:p>
            <a:pPr marL="228600" indent="-228240">
              <a:lnSpc>
                <a:spcPct val="150000"/>
              </a:lnSpc>
              <a:spcBef>
                <a:spcPts val="1001"/>
              </a:spcBef>
              <a:buClr>
                <a:srgbClr val="ed7d31"/>
              </a:buClr>
              <a:buFont typeface="Wingdings" charset="2"/>
              <a:buChar char=""/>
            </a:pPr>
            <a:r>
              <a:rPr b="0" lang="en-US" sz="2800" spc="-1" strike="noStrike">
                <a:solidFill>
                  <a:srgbClr val="ed7d31"/>
                </a:solidFill>
                <a:latin typeface="Arial"/>
              </a:rPr>
              <a:t>27 papers </a:t>
            </a:r>
            <a:r>
              <a:rPr b="0" lang="en-US" sz="2800" spc="-1" strike="noStrike">
                <a:solidFill>
                  <a:srgbClr val="595959"/>
                </a:solidFill>
                <a:latin typeface="Arial"/>
              </a:rPr>
              <a:t>about severity prediction on FLOSS projects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Classification of more than </a:t>
            </a:r>
            <a:r>
              <a:rPr b="0" lang="en-US" sz="2800" spc="-1" strike="noStrike">
                <a:solidFill>
                  <a:srgbClr val="ed7d31"/>
                </a:solidFill>
                <a:latin typeface="Arial"/>
              </a:rPr>
              <a:t>10 aspects of proposed</a:t>
            </a:r>
            <a:r>
              <a:rPr b="0" lang="en-US" sz="2800" spc="-1" strike="noStrike">
                <a:solidFill>
                  <a:srgbClr val="595959"/>
                </a:solidFill>
                <a:latin typeface="Arial"/>
              </a:rPr>
              <a:t> solutions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Submitted to the </a:t>
            </a:r>
            <a:r>
              <a:rPr b="0" lang="en-US" sz="2800" spc="-1" strike="noStrike">
                <a:solidFill>
                  <a:srgbClr val="ed7d31"/>
                </a:solidFill>
                <a:latin typeface="Arial"/>
              </a:rPr>
              <a:t>Journal of Information and Technology</a:t>
            </a:r>
            <a:r>
              <a:rPr b="0" lang="en-US" sz="2800" spc="-1" strike="noStrike">
                <a:solidFill>
                  <a:srgbClr val="595959"/>
                </a:solidFill>
                <a:latin typeface="Arial"/>
              </a:rPr>
              <a:t> on September 12</a:t>
            </a:r>
            <a:r>
              <a:rPr b="0" lang="en-US" sz="2800" spc="-1" strike="noStrike" baseline="30000">
                <a:solidFill>
                  <a:srgbClr val="595959"/>
                </a:solidFill>
                <a:latin typeface="Arial"/>
              </a:rPr>
              <a:t>th</a:t>
            </a:r>
            <a:r>
              <a:rPr b="0" lang="en-US" sz="2800" spc="-1" strike="noStrike">
                <a:solidFill>
                  <a:srgbClr val="595959"/>
                </a:solidFill>
                <a:latin typeface="Arial"/>
              </a:rPr>
              <a:t>, 2018</a:t>
            </a:r>
            <a:endParaRPr b="0" lang="en-US" sz="2800" spc="-1" strike="noStrike">
              <a:solidFill>
                <a:srgbClr val="000000"/>
              </a:solidFill>
              <a:latin typeface="Calibri"/>
            </a:endParaRPr>
          </a:p>
          <a:p>
            <a:pPr>
              <a:lnSpc>
                <a:spcPct val="150000"/>
              </a:lnSpc>
              <a:spcBef>
                <a:spcPts val="1001"/>
              </a:spcBef>
            </a:pPr>
            <a:endParaRPr b="0" lang="en-US" sz="2800" spc="-1" strike="noStrike">
              <a:solidFill>
                <a:srgbClr val="000000"/>
              </a:solidFill>
              <a:latin typeface="Calibri"/>
            </a:endParaRPr>
          </a:p>
        </p:txBody>
      </p:sp>
      <p:sp>
        <p:nvSpPr>
          <p:cNvPr id="179"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2A3B506D-F223-406E-B471-FEBD9F924F7E}" type="slidenum">
              <a:rPr b="0" lang="en-US" sz="2800" spc="-1" strike="noStrike">
                <a:solidFill>
                  <a:srgbClr val="b4b4b4"/>
                </a:solidFill>
                <a:latin typeface="Calibri"/>
              </a:rPr>
              <a:t>&lt;number&gt;</a:t>
            </a:fld>
            <a:endParaRPr b="0" lang="en-US" sz="2800" spc="-1" strike="noStrike">
              <a:latin typeface="Times New Roman"/>
            </a:endParaRPr>
          </a:p>
        </p:txBody>
      </p:sp>
      <p:pic>
        <p:nvPicPr>
          <p:cNvPr id="180" name="Graphic 4" descr="Checkmark"/>
          <p:cNvPicPr/>
          <p:nvPr/>
        </p:nvPicPr>
        <p:blipFill>
          <a:blip r:embed="rId1"/>
          <a:stretch/>
        </p:blipFill>
        <p:spPr>
          <a:xfrm>
            <a:off x="10659600" y="5065560"/>
            <a:ext cx="1175760" cy="11757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itle 1"/>
          <p:cNvSpPr txBox="1"/>
          <p:nvPr/>
        </p:nvSpPr>
        <p:spPr>
          <a:xfrm>
            <a:off x="372600" y="365040"/>
            <a:ext cx="1098072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Bug Report Severity Prediction Mapping Review (G1.1)</a:t>
            </a:r>
            <a:endParaRPr b="0" lang="en-US" sz="3200" spc="-1" strike="noStrike">
              <a:solidFill>
                <a:srgbClr val="000000"/>
              </a:solidFill>
              <a:latin typeface="Calibri"/>
            </a:endParaRPr>
          </a:p>
        </p:txBody>
      </p:sp>
      <p:pic>
        <p:nvPicPr>
          <p:cNvPr id="182" name="Content Placeholder 5" descr=""/>
          <p:cNvPicPr/>
          <p:nvPr/>
        </p:nvPicPr>
        <p:blipFill>
          <a:blip r:embed="rId1"/>
          <a:stretch/>
        </p:blipFill>
        <p:spPr>
          <a:xfrm>
            <a:off x="6803640" y="1675800"/>
            <a:ext cx="4841280" cy="4186080"/>
          </a:xfrm>
          <a:prstGeom prst="rect">
            <a:avLst/>
          </a:prstGeom>
          <a:ln w="0">
            <a:noFill/>
          </a:ln>
        </p:spPr>
      </p:pic>
      <p:sp>
        <p:nvSpPr>
          <p:cNvPr id="183"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6015E71B-032D-48BA-A4E8-E6489DE5FB52}" type="slidenum">
              <a:rPr b="0" lang="en-US" sz="2800" spc="-1" strike="noStrike">
                <a:solidFill>
                  <a:srgbClr val="b4b4b4"/>
                </a:solidFill>
                <a:latin typeface="Calibri"/>
              </a:rPr>
              <a:t>&lt;number&gt;</a:t>
            </a:fld>
            <a:endParaRPr b="0" lang="en-US" sz="2800" spc="-1" strike="noStrike">
              <a:latin typeface="Times New Roman"/>
            </a:endParaRPr>
          </a:p>
        </p:txBody>
      </p:sp>
      <p:pic>
        <p:nvPicPr>
          <p:cNvPr id="184" name="Content Placeholder 4" descr=""/>
          <p:cNvPicPr/>
          <p:nvPr/>
        </p:nvPicPr>
        <p:blipFill>
          <a:blip r:embed="rId2"/>
          <a:stretch/>
        </p:blipFill>
        <p:spPr>
          <a:xfrm>
            <a:off x="372600" y="1693080"/>
            <a:ext cx="5952960" cy="4168800"/>
          </a:xfrm>
          <a:prstGeom prst="rect">
            <a:avLst/>
          </a:prstGeom>
          <a:ln w="0">
            <a:noFill/>
          </a:ln>
        </p:spPr>
      </p:pic>
      <p:sp>
        <p:nvSpPr>
          <p:cNvPr id="185" name="Straight Connector 6"/>
          <p:cNvSpPr/>
          <p:nvPr/>
        </p:nvSpPr>
        <p:spPr>
          <a:xfrm>
            <a:off x="6489720" y="1692720"/>
            <a:ext cx="360" cy="4169160"/>
          </a:xfrm>
          <a:prstGeom prst="line">
            <a:avLst/>
          </a:prstGeom>
          <a:ln w="38100">
            <a:solidFill>
              <a:srgbClr val="a5a5a5"/>
            </a:solidFill>
          </a:ln>
        </p:spPr>
        <p:style>
          <a:lnRef idx="1">
            <a:schemeClr val="accent1"/>
          </a:lnRef>
          <a:fillRef idx="0">
            <a:schemeClr val="accent1"/>
          </a:fillRef>
          <a:effectRef idx="0">
            <a:schemeClr val="accent1"/>
          </a:effectRef>
          <a:fontRef idx="minor"/>
        </p:style>
      </p:sp>
      <p:sp>
        <p:nvSpPr>
          <p:cNvPr id="186" name="TextBox 13"/>
          <p:cNvSpPr/>
          <p:nvPr/>
        </p:nvSpPr>
        <p:spPr>
          <a:xfrm>
            <a:off x="160920" y="5861880"/>
            <a:ext cx="18576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ML algoritms</a:t>
            </a:r>
            <a:endParaRPr b="0" lang="en-US" sz="1800" spc="-1" strike="noStrike">
              <a:latin typeface="Arial"/>
            </a:endParaRPr>
          </a:p>
        </p:txBody>
      </p:sp>
      <p:sp>
        <p:nvSpPr>
          <p:cNvPr id="187" name="TextBox 8"/>
          <p:cNvSpPr/>
          <p:nvPr/>
        </p:nvSpPr>
        <p:spPr>
          <a:xfrm>
            <a:off x="8447400" y="5861880"/>
            <a:ext cx="36590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Categorias of ML algoritms</a:t>
            </a:r>
            <a:endParaRPr b="0" lang="en-US" sz="1800" spc="-1" strike="noStrike">
              <a:latin typeface="Arial"/>
            </a:endParaRPr>
          </a:p>
        </p:txBody>
      </p:sp>
      <p:sp>
        <p:nvSpPr>
          <p:cNvPr id="188" name="TextBox 2"/>
          <p:cNvSpPr/>
          <p:nvPr/>
        </p:nvSpPr>
        <p:spPr>
          <a:xfrm>
            <a:off x="56520" y="1152360"/>
            <a:ext cx="350496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5b9bd5"/>
                </a:solidFill>
                <a:latin typeface="Calibri"/>
              </a:rPr>
              <a:t>Example of Result:</a:t>
            </a:r>
            <a:endParaRPr b="0" lang="en-US" sz="2800" spc="-1" strike="noStrike">
              <a:latin typeface="Arial"/>
            </a:endParaRPr>
          </a:p>
        </p:txBody>
      </p:sp>
      <p:sp>
        <p:nvSpPr>
          <p:cNvPr id="189" name="Rectangle 10"/>
          <p:cNvSpPr/>
          <p:nvPr/>
        </p:nvSpPr>
        <p:spPr>
          <a:xfrm rot="16200000">
            <a:off x="10040400" y="3991680"/>
            <a:ext cx="344520" cy="3245040"/>
          </a:xfrm>
          <a:prstGeom prst="rect">
            <a:avLst/>
          </a:prstGeom>
          <a:noFill/>
          <a:ln w="47625">
            <a:solidFill>
              <a:srgbClr val="ffffff"/>
            </a:solidFill>
          </a:ln>
        </p:spPr>
        <p:style>
          <a:lnRef idx="2">
            <a:schemeClr val="accent1">
              <a:shade val="50000"/>
            </a:schemeClr>
          </a:lnRef>
          <a:fillRef idx="1">
            <a:schemeClr val="accent1"/>
          </a:fillRef>
          <a:effectRef idx="0">
            <a:schemeClr val="accent1"/>
          </a:effectRef>
          <a:fontRef idx="minor"/>
        </p:style>
      </p:sp>
      <p:sp>
        <p:nvSpPr>
          <p:cNvPr id="190" name="Rectangle 11"/>
          <p:cNvSpPr/>
          <p:nvPr/>
        </p:nvSpPr>
        <p:spPr>
          <a:xfrm rot="16200000">
            <a:off x="3061440" y="-849240"/>
            <a:ext cx="575280" cy="6280560"/>
          </a:xfrm>
          <a:prstGeom prst="rect">
            <a:avLst/>
          </a:prstGeom>
          <a:noFill/>
          <a:ln w="47625">
            <a:solidFill>
              <a:srgbClr val="ffffff"/>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Problems Identified (G1.2)</a:t>
            </a:r>
            <a:endParaRPr b="0" lang="en-US" sz="3200" spc="-1" strike="noStrike">
              <a:solidFill>
                <a:srgbClr val="000000"/>
              </a:solidFill>
              <a:latin typeface="Calibri"/>
            </a:endParaRPr>
          </a:p>
        </p:txBody>
      </p:sp>
      <p:sp>
        <p:nvSpPr>
          <p:cNvPr id="192" name="Content Placeholder 2"/>
          <p:cNvSpPr txBox="1"/>
          <p:nvPr/>
        </p:nvSpPr>
        <p:spPr>
          <a:xfrm>
            <a:off x="372600" y="1161360"/>
            <a:ext cx="10980720" cy="5015160"/>
          </a:xfrm>
          <a:prstGeom prst="rect">
            <a:avLst/>
          </a:prstGeom>
          <a:noFill/>
          <a:ln w="0">
            <a:noFill/>
          </a:ln>
        </p:spPr>
        <p:txBody>
          <a:bodyPr>
            <a:norm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Lack of </a:t>
            </a:r>
            <a:r>
              <a:rPr b="0" lang="en-US" sz="2800" spc="-1" strike="noStrike">
                <a:solidFill>
                  <a:srgbClr val="ed7d31"/>
                </a:solidFill>
                <a:latin typeface="Arial"/>
              </a:rPr>
              <a:t>relevant</a:t>
            </a:r>
            <a:r>
              <a:rPr b="0" lang="en-US" sz="2800" spc="-1" strike="noStrike">
                <a:solidFill>
                  <a:srgbClr val="595959"/>
                </a:solidFill>
                <a:latin typeface="Arial"/>
              </a:rPr>
              <a:t> FLOSS, such as Linux Kernel</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Influence of </a:t>
            </a:r>
            <a:r>
              <a:rPr b="0" lang="en-US" sz="2800" spc="-1" strike="noStrike">
                <a:solidFill>
                  <a:srgbClr val="ed7d31"/>
                </a:solidFill>
                <a:latin typeface="Arial"/>
              </a:rPr>
              <a:t>user experience </a:t>
            </a:r>
            <a:r>
              <a:rPr b="0" lang="en-US" sz="2800" spc="-1" strike="noStrike">
                <a:solidFill>
                  <a:srgbClr val="595959"/>
                </a:solidFill>
                <a:latin typeface="Arial"/>
              </a:rPr>
              <a:t>overlooked</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Default severity level: </a:t>
            </a:r>
            <a:r>
              <a:rPr b="0" lang="en-US" sz="2800" spc="-1" strike="noStrike">
                <a:solidFill>
                  <a:srgbClr val="ed7d31"/>
                </a:solidFill>
                <a:latin typeface="Arial"/>
              </a:rPr>
              <a:t>prevalent</a:t>
            </a:r>
            <a:r>
              <a:rPr b="0" lang="en-US" sz="2800" spc="-1" strike="noStrike">
                <a:solidFill>
                  <a:srgbClr val="595959"/>
                </a:solidFill>
                <a:latin typeface="Arial"/>
              </a:rPr>
              <a:t> in most repositories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High dimensionality data by </a:t>
            </a:r>
            <a:r>
              <a:rPr b="0" lang="en-US" sz="2800" spc="-1" strike="noStrike">
                <a:solidFill>
                  <a:srgbClr val="ed7d31"/>
                </a:solidFill>
                <a:latin typeface="Arial"/>
              </a:rPr>
              <a:t>unstructured text </a:t>
            </a:r>
            <a:r>
              <a:rPr b="0" lang="en-US" sz="2800" spc="-1" strike="noStrike">
                <a:solidFill>
                  <a:srgbClr val="595959"/>
                </a:solidFill>
                <a:latin typeface="Arial"/>
              </a:rPr>
              <a:t>attributes</a:t>
            </a:r>
            <a:endParaRPr b="0" lang="en-US" sz="2800" spc="-1" strike="noStrike">
              <a:solidFill>
                <a:srgbClr val="000000"/>
              </a:solidFill>
              <a:latin typeface="Calibri"/>
            </a:endParaRPr>
          </a:p>
          <a:p>
            <a:pPr marL="228600" indent="-228240">
              <a:lnSpc>
                <a:spcPct val="150000"/>
              </a:lnSpc>
              <a:spcBef>
                <a:spcPts val="1001"/>
              </a:spcBef>
              <a:buClr>
                <a:srgbClr val="ed7d31"/>
              </a:buClr>
              <a:buFont typeface="Wingdings" charset="2"/>
              <a:buChar char=""/>
            </a:pPr>
            <a:r>
              <a:rPr b="0" lang="en-US" sz="2800" spc="-1" strike="noStrike">
                <a:solidFill>
                  <a:srgbClr val="ed7d31"/>
                </a:solidFill>
                <a:latin typeface="Arial"/>
              </a:rPr>
              <a:t>Experimental</a:t>
            </a:r>
            <a:r>
              <a:rPr b="0" lang="en-US" sz="2800" spc="-1" strike="noStrike">
                <a:solidFill>
                  <a:srgbClr val="595959"/>
                </a:solidFill>
                <a:latin typeface="Arial"/>
              </a:rPr>
              <a:t> or </a:t>
            </a:r>
            <a:r>
              <a:rPr b="0" lang="en-US" sz="2800" spc="-1" strike="noStrike">
                <a:solidFill>
                  <a:srgbClr val="ed7d31"/>
                </a:solidFill>
                <a:latin typeface="Arial"/>
              </a:rPr>
              <a:t>off-line </a:t>
            </a:r>
            <a:r>
              <a:rPr b="0" lang="en-US" sz="2800" spc="-1" strike="noStrike">
                <a:solidFill>
                  <a:srgbClr val="595959"/>
                </a:solidFill>
                <a:latin typeface="Arial"/>
              </a:rPr>
              <a:t>approaches</a:t>
            </a:r>
            <a:endParaRPr b="0" lang="en-US" sz="2800" spc="-1" strike="noStrike">
              <a:solidFill>
                <a:srgbClr val="000000"/>
              </a:solidFill>
              <a:latin typeface="Calibri"/>
            </a:endParaRPr>
          </a:p>
          <a:p>
            <a:pPr marL="228600" indent="-228240">
              <a:lnSpc>
                <a:spcPct val="150000"/>
              </a:lnSpc>
              <a:spcBef>
                <a:spcPts val="1001"/>
              </a:spcBef>
              <a:buClr>
                <a:srgbClr val="ed7d31"/>
              </a:buClr>
              <a:buFont typeface="Wingdings" charset="2"/>
              <a:buChar char=""/>
            </a:pPr>
            <a:r>
              <a:rPr b="0" lang="en-US" sz="2800" spc="-1" strike="noStrike">
                <a:solidFill>
                  <a:srgbClr val="ed7d31"/>
                </a:solidFill>
                <a:latin typeface="Arial"/>
              </a:rPr>
              <a:t>Bug report lifecycle time </a:t>
            </a:r>
            <a:r>
              <a:rPr b="0" lang="en-US" sz="2800" spc="-1" strike="noStrike">
                <a:solidFill>
                  <a:srgbClr val="595959"/>
                </a:solidFill>
                <a:latin typeface="Arial"/>
              </a:rPr>
              <a:t>ignored.</a:t>
            </a:r>
            <a:endParaRPr b="0" lang="en-US" sz="2800" spc="-1" strike="noStrike">
              <a:solidFill>
                <a:srgbClr val="000000"/>
              </a:solidFill>
              <a:latin typeface="Calibri"/>
            </a:endParaRPr>
          </a:p>
          <a:p>
            <a:pPr>
              <a:lnSpc>
                <a:spcPct val="150000"/>
              </a:lnSpc>
              <a:spcBef>
                <a:spcPts val="1001"/>
              </a:spcBef>
              <a:tabLst>
                <a:tab algn="l" pos="0"/>
              </a:tabLst>
            </a:pPr>
            <a:endParaRPr b="0" lang="en-US" sz="2800" spc="-1" strike="noStrike">
              <a:solidFill>
                <a:srgbClr val="000000"/>
              </a:solidFill>
              <a:latin typeface="Calibri"/>
            </a:endParaRPr>
          </a:p>
        </p:txBody>
      </p:sp>
      <p:sp>
        <p:nvSpPr>
          <p:cNvPr id="193"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0EC817D4-754D-453B-A670-65F669DB9647}" type="slidenum">
              <a:rPr b="0" lang="en-US" sz="2800" spc="-1" strike="noStrike">
                <a:solidFill>
                  <a:srgbClr val="b4b4b4"/>
                </a:solidFill>
                <a:latin typeface="Calibri"/>
              </a:rPr>
              <a:t>&lt;number&gt;</a:t>
            </a:fld>
            <a:endParaRPr b="0" lang="en-US" sz="2800" spc="-1" strike="noStrike">
              <a:latin typeface="Times New Roman"/>
            </a:endParaRPr>
          </a:p>
        </p:txBody>
      </p:sp>
      <p:pic>
        <p:nvPicPr>
          <p:cNvPr id="194" name="Graphic 4" descr="Checkmark"/>
          <p:cNvPicPr/>
          <p:nvPr/>
        </p:nvPicPr>
        <p:blipFill>
          <a:blip r:embed="rId1"/>
          <a:stretch/>
        </p:blipFill>
        <p:spPr>
          <a:xfrm>
            <a:off x="10773000" y="5065560"/>
            <a:ext cx="1175760" cy="11757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Picture 6" descr=""/>
          <p:cNvPicPr/>
          <p:nvPr/>
        </p:nvPicPr>
        <p:blipFill>
          <a:blip r:embed="rId1"/>
          <a:stretch/>
        </p:blipFill>
        <p:spPr>
          <a:xfrm>
            <a:off x="372600" y="1140480"/>
            <a:ext cx="11625120" cy="3008880"/>
          </a:xfrm>
          <a:prstGeom prst="rect">
            <a:avLst/>
          </a:prstGeom>
          <a:ln w="0">
            <a:noFill/>
          </a:ln>
        </p:spPr>
      </p:pic>
      <p:sp>
        <p:nvSpPr>
          <p:cNvPr id="196" name="Rectangle 10"/>
          <p:cNvSpPr/>
          <p:nvPr/>
        </p:nvSpPr>
        <p:spPr>
          <a:xfrm>
            <a:off x="372600" y="1852200"/>
            <a:ext cx="11486880" cy="8780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p:style>
      </p:sp>
      <p:sp>
        <p:nvSpPr>
          <p:cNvPr id="197" name="TextBox 17"/>
          <p:cNvSpPr/>
          <p:nvPr/>
        </p:nvSpPr>
        <p:spPr>
          <a:xfrm>
            <a:off x="9454680" y="4074120"/>
            <a:ext cx="2761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Source: Saha, 2014.</a:t>
            </a:r>
            <a:endParaRPr b="0" lang="en-US" sz="1800" spc="-1" strike="noStrike">
              <a:latin typeface="Arial"/>
            </a:endParaRPr>
          </a:p>
        </p:txBody>
      </p:sp>
      <p:sp>
        <p:nvSpPr>
          <p:cNvPr id="198" name="TextBox 28"/>
          <p:cNvSpPr/>
          <p:nvPr/>
        </p:nvSpPr>
        <p:spPr>
          <a:xfrm>
            <a:off x="1198440" y="4293000"/>
            <a:ext cx="7823880" cy="821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595959"/>
                </a:solidFill>
                <a:latin typeface="Arial"/>
                <a:ea typeface="Tahoma"/>
              </a:rPr>
              <a:t>~ 50% (+/-4%) were fixed within a week in Java projects </a:t>
            </a:r>
            <a:endParaRPr b="0" lang="en-US" sz="2400" spc="-1" strike="noStrike">
              <a:latin typeface="Arial"/>
            </a:endParaRPr>
          </a:p>
          <a:p>
            <a:pPr>
              <a:lnSpc>
                <a:spcPct val="100000"/>
              </a:lnSpc>
            </a:pPr>
            <a:r>
              <a:rPr b="0" lang="en-US" sz="2400" spc="-1" strike="noStrike">
                <a:solidFill>
                  <a:srgbClr val="595959"/>
                </a:solidFill>
                <a:latin typeface="Arial"/>
                <a:ea typeface="Tahoma"/>
              </a:rPr>
              <a:t>and within one month in C projects.</a:t>
            </a:r>
            <a:endParaRPr b="0" lang="en-US" sz="2400" spc="-1" strike="noStrike">
              <a:latin typeface="Arial"/>
            </a:endParaRPr>
          </a:p>
        </p:txBody>
      </p:sp>
      <p:sp>
        <p:nvSpPr>
          <p:cNvPr id="199" name="Elbow Connector 4"/>
          <p:cNvSpPr/>
          <p:nvPr/>
        </p:nvSpPr>
        <p:spPr>
          <a:xfrm flipH="1" flipV="1" rot="10800000">
            <a:off x="372960" y="2292120"/>
            <a:ext cx="648000" cy="2416320"/>
          </a:xfrm>
          <a:prstGeom prst="bentConnector3">
            <a:avLst>
              <a:gd name="adj1" fmla="val -35260"/>
            </a:avLst>
          </a:prstGeom>
          <a:noFill/>
          <a:ln w="38100">
            <a:solidFill>
              <a:srgbClr val="ff0000"/>
            </a:solidFill>
            <a:tailEnd len="med" type="arrow" w="med"/>
          </a:ln>
        </p:spPr>
        <p:style>
          <a:lnRef idx="1">
            <a:schemeClr val="accent1"/>
          </a:lnRef>
          <a:fillRef idx="0">
            <a:schemeClr val="accent1"/>
          </a:fillRef>
          <a:effectRef idx="0">
            <a:schemeClr val="accent1"/>
          </a:effectRef>
          <a:fontRef idx="minor"/>
        </p:style>
      </p:sp>
      <p:sp>
        <p:nvSpPr>
          <p:cNvPr id="200" name="Rectangle 7"/>
          <p:cNvSpPr/>
          <p:nvPr/>
        </p:nvSpPr>
        <p:spPr>
          <a:xfrm>
            <a:off x="372600" y="2766240"/>
            <a:ext cx="11486880" cy="862560"/>
          </a:xfrm>
          <a:prstGeom prst="rect">
            <a:avLst/>
          </a:prstGeom>
          <a:noFill/>
          <a:ln w="50800">
            <a:solidFill>
              <a:srgbClr val="70ad47"/>
            </a:solidFill>
          </a:ln>
        </p:spPr>
        <p:style>
          <a:lnRef idx="2">
            <a:schemeClr val="accent1">
              <a:shade val="50000"/>
            </a:schemeClr>
          </a:lnRef>
          <a:fillRef idx="1">
            <a:schemeClr val="accent1"/>
          </a:fillRef>
          <a:effectRef idx="0">
            <a:schemeClr val="accent1"/>
          </a:effectRef>
          <a:fontRef idx="minor"/>
        </p:style>
      </p:sp>
      <p:sp>
        <p:nvSpPr>
          <p:cNvPr id="201" name="Elbow Connector 8"/>
          <p:cNvSpPr/>
          <p:nvPr/>
        </p:nvSpPr>
        <p:spPr>
          <a:xfrm flipH="1">
            <a:off x="8733600" y="3197520"/>
            <a:ext cx="3126240" cy="2406600"/>
          </a:xfrm>
          <a:prstGeom prst="bentConnector3">
            <a:avLst>
              <a:gd name="adj1" fmla="val -7312"/>
            </a:avLst>
          </a:prstGeom>
          <a:noFill/>
          <a:ln w="38100">
            <a:solidFill>
              <a:srgbClr val="70ad47"/>
            </a:solidFill>
            <a:tailEnd len="med" type="arrow" w="med"/>
          </a:ln>
        </p:spPr>
        <p:style>
          <a:lnRef idx="1">
            <a:schemeClr val="accent1"/>
          </a:lnRef>
          <a:fillRef idx="0">
            <a:schemeClr val="accent1"/>
          </a:fillRef>
          <a:effectRef idx="0">
            <a:schemeClr val="accent1"/>
          </a:effectRef>
          <a:fontRef idx="minor"/>
        </p:style>
      </p:sp>
      <p:sp>
        <p:nvSpPr>
          <p:cNvPr id="202" name="TextBox 18"/>
          <p:cNvSpPr/>
          <p:nvPr/>
        </p:nvSpPr>
        <p:spPr>
          <a:xfrm>
            <a:off x="807120" y="5189040"/>
            <a:ext cx="7859160" cy="821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595959"/>
                </a:solidFill>
                <a:latin typeface="Arial"/>
                <a:ea typeface="Tahoma"/>
              </a:rPr>
              <a:t>over 90% of them adversely affect the user’s experience </a:t>
            </a:r>
            <a:endParaRPr b="0" lang="en-US" sz="2400" spc="-1" strike="noStrike">
              <a:latin typeface="Arial"/>
            </a:endParaRPr>
          </a:p>
          <a:p>
            <a:pPr>
              <a:lnSpc>
                <a:spcPct val="100000"/>
              </a:lnSpc>
            </a:pPr>
            <a:r>
              <a:rPr b="0" lang="en-US" sz="2400" spc="-1" strike="noStrike">
                <a:solidFill>
                  <a:srgbClr val="595959"/>
                </a:solidFill>
                <a:latin typeface="Arial"/>
                <a:ea typeface="Tahoma"/>
              </a:rPr>
              <a:t>throughout many releases.</a:t>
            </a:r>
            <a:endParaRPr b="0" lang="en-US" sz="2400" spc="-1" strike="noStrike">
              <a:latin typeface="Arial"/>
            </a:endParaRPr>
          </a:p>
        </p:txBody>
      </p:sp>
      <p:sp>
        <p:nvSpPr>
          <p:cNvPr id="203" name="Slide Number Placeholder 5"/>
          <p:cNvSpPr txBox="1"/>
          <p:nvPr/>
        </p:nvSpPr>
        <p:spPr>
          <a:xfrm>
            <a:off x="10886400" y="5751720"/>
            <a:ext cx="948960" cy="364680"/>
          </a:xfrm>
          <a:prstGeom prst="rect">
            <a:avLst/>
          </a:prstGeom>
          <a:noFill/>
          <a:ln w="0">
            <a:noFill/>
          </a:ln>
        </p:spPr>
        <p:txBody>
          <a:bodyPr anchor="ctr">
            <a:noAutofit/>
          </a:bodyPr>
          <a:p>
            <a:pPr algn="r">
              <a:lnSpc>
                <a:spcPct val="100000"/>
              </a:lnSpc>
            </a:pPr>
            <a:fld id="{C9D728A2-8B89-4C07-99A3-AF825A345024}" type="slidenum">
              <a:rPr b="0" lang="en-US" sz="2800" spc="-1" strike="noStrike">
                <a:solidFill>
                  <a:srgbClr val="b4b4b4"/>
                </a:solidFill>
                <a:latin typeface="Calibri"/>
              </a:rPr>
              <a:t>&lt;number&gt;</a:t>
            </a:fld>
            <a:endParaRPr b="0" lang="en-US" sz="2800" spc="-1" strike="noStrike">
              <a:latin typeface="Times New Roman"/>
            </a:endParaRPr>
          </a:p>
        </p:txBody>
      </p:sp>
      <p:sp>
        <p:nvSpPr>
          <p:cNvPr id="204" name="Title 9"/>
          <p:cNvSpPr txBox="1"/>
          <p:nvPr/>
        </p:nvSpPr>
        <p:spPr>
          <a:xfrm>
            <a:off x="372600" y="365040"/>
            <a:ext cx="11462760" cy="610560"/>
          </a:xfrm>
          <a:prstGeom prst="rect">
            <a:avLst/>
          </a:prstGeom>
          <a:noFill/>
          <a:ln w="0">
            <a:noFill/>
          </a:ln>
        </p:spPr>
        <p:txBody>
          <a:bodyPr anchor="ctr">
            <a:noAutofit/>
          </a:bodyPr>
          <a:p>
            <a:pPr>
              <a:lnSpc>
                <a:spcPct val="90000"/>
              </a:lnSpc>
            </a:pPr>
            <a:r>
              <a:rPr b="1" lang="en-US" sz="3600" spc="-1" strike="noStrike">
                <a:solidFill>
                  <a:srgbClr val="595959"/>
                </a:solidFill>
                <a:latin typeface="Arial"/>
              </a:rPr>
              <a:t>Model the Temporal Context Information (G2.1)</a:t>
            </a:r>
            <a:endParaRPr b="0" lang="en-US" sz="3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Straight Arrow Connector 33"/>
          <p:cNvSpPr/>
          <p:nvPr/>
        </p:nvSpPr>
        <p:spPr>
          <a:xfrm flipH="1" flipV="1">
            <a:off x="3525840" y="138168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06" name="Straight Arrow Connector 29"/>
          <p:cNvSpPr/>
          <p:nvPr/>
        </p:nvSpPr>
        <p:spPr>
          <a:xfrm flipH="1" flipV="1">
            <a:off x="1242360" y="138168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07" name="Straight Arrow Connector 169"/>
          <p:cNvSpPr/>
          <p:nvPr/>
        </p:nvSpPr>
        <p:spPr>
          <a:xfrm>
            <a:off x="372600" y="6267960"/>
            <a:ext cx="10915560" cy="360"/>
          </a:xfrm>
          <a:custGeom>
            <a:avLst/>
            <a:gdLst/>
            <a:ahLst/>
            <a:rect l="l" t="t" r="r" b="b"/>
            <a:pathLst>
              <a:path w="21600" h="21600">
                <a:moveTo>
                  <a:pt x="0" y="0"/>
                </a:moveTo>
                <a:lnTo>
                  <a:pt x="21600" y="21600"/>
                </a:lnTo>
              </a:path>
            </a:pathLst>
          </a:custGeom>
          <a:noFill/>
          <a:ln w="44450">
            <a:solidFill>
              <a:srgbClr val="44546a"/>
            </a:solidFill>
            <a:tailEnd len="med" type="arrow" w="med"/>
          </a:ln>
        </p:spPr>
        <p:style>
          <a:lnRef idx="1">
            <a:schemeClr val="accent1"/>
          </a:lnRef>
          <a:fillRef idx="0">
            <a:schemeClr val="accent1"/>
          </a:fillRef>
          <a:effectRef idx="0">
            <a:schemeClr val="accent1"/>
          </a:effectRef>
          <a:fontRef idx="minor"/>
        </p:style>
      </p:sp>
      <p:sp>
        <p:nvSpPr>
          <p:cNvPr id="208" name="Folded Corner 87"/>
          <p:cNvSpPr/>
          <p:nvPr/>
        </p:nvSpPr>
        <p:spPr>
          <a:xfrm>
            <a:off x="339840" y="2236320"/>
            <a:ext cx="1972800" cy="152136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400" spc="-1" strike="noStrike">
                <a:solidFill>
                  <a:srgbClr val="44546a"/>
                </a:solidFill>
                <a:latin typeface="Tahoma"/>
                <a:ea typeface="Tahoma"/>
              </a:rPr>
              <a:t>HADOOP-10078</a:t>
            </a:r>
            <a:endParaRPr b="0" lang="en-US" sz="1400" spc="-1" strike="noStrike">
              <a:latin typeface="Arial"/>
            </a:endParaRPr>
          </a:p>
        </p:txBody>
      </p:sp>
      <p:sp>
        <p:nvSpPr>
          <p:cNvPr id="209" name="TextBox 183"/>
          <p:cNvSpPr/>
          <p:nvPr/>
        </p:nvSpPr>
        <p:spPr>
          <a:xfrm>
            <a:off x="106668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0</a:t>
            </a:r>
            <a:endParaRPr b="0" lang="en-US" sz="1800" spc="-1" strike="noStrike">
              <a:latin typeface="Arial"/>
            </a:endParaRPr>
          </a:p>
        </p:txBody>
      </p:sp>
      <p:sp>
        <p:nvSpPr>
          <p:cNvPr id="210" name="TextBox 185"/>
          <p:cNvSpPr/>
          <p:nvPr/>
        </p:nvSpPr>
        <p:spPr>
          <a:xfrm>
            <a:off x="336312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2</a:t>
            </a:r>
            <a:endParaRPr b="0" lang="en-US" sz="1800" spc="-1" strike="noStrike">
              <a:latin typeface="Arial"/>
            </a:endParaRPr>
          </a:p>
        </p:txBody>
      </p:sp>
      <p:sp>
        <p:nvSpPr>
          <p:cNvPr id="211" name="TextBox 191"/>
          <p:cNvSpPr/>
          <p:nvPr/>
        </p:nvSpPr>
        <p:spPr>
          <a:xfrm>
            <a:off x="944856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n+1</a:t>
            </a:r>
            <a:endParaRPr b="0" lang="en-US" sz="1800" spc="-1" strike="noStrike">
              <a:latin typeface="Arial"/>
            </a:endParaRPr>
          </a:p>
        </p:txBody>
      </p:sp>
      <p:sp>
        <p:nvSpPr>
          <p:cNvPr id="212" name="TextBox 4"/>
          <p:cNvSpPr/>
          <p:nvPr/>
        </p:nvSpPr>
        <p:spPr>
          <a:xfrm>
            <a:off x="457200" y="2676600"/>
            <a:ext cx="1254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comments</a:t>
            </a:r>
            <a:endParaRPr b="0" lang="en-US" sz="1800" spc="-1" strike="noStrike">
              <a:latin typeface="Arial"/>
            </a:endParaRPr>
          </a:p>
        </p:txBody>
      </p:sp>
      <p:sp>
        <p:nvSpPr>
          <p:cNvPr id="213" name="Folded Corner 30"/>
          <p:cNvSpPr/>
          <p:nvPr/>
        </p:nvSpPr>
        <p:spPr>
          <a:xfrm>
            <a:off x="2579040" y="2236320"/>
            <a:ext cx="2064600" cy="199080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400" spc="-1" strike="noStrike">
                <a:solidFill>
                  <a:srgbClr val="44546a"/>
                </a:solidFill>
                <a:latin typeface="Tahoma"/>
                <a:ea typeface="Tahoma"/>
              </a:rPr>
              <a:t>HADOOP-10078</a:t>
            </a:r>
            <a:endParaRPr b="0" lang="en-US" sz="1400" spc="-1" strike="noStrike">
              <a:latin typeface="Arial"/>
            </a:endParaRPr>
          </a:p>
        </p:txBody>
      </p:sp>
      <p:sp>
        <p:nvSpPr>
          <p:cNvPr id="214" name="Rectangle 31"/>
          <p:cNvSpPr/>
          <p:nvPr/>
        </p:nvSpPr>
        <p:spPr>
          <a:xfrm>
            <a:off x="2901240" y="3045600"/>
            <a:ext cx="1532520" cy="1724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sp>
      <p:sp>
        <p:nvSpPr>
          <p:cNvPr id="215" name="TextBox 32"/>
          <p:cNvSpPr/>
          <p:nvPr/>
        </p:nvSpPr>
        <p:spPr>
          <a:xfrm>
            <a:off x="2822400" y="2676600"/>
            <a:ext cx="1254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comments</a:t>
            </a:r>
            <a:endParaRPr b="0" lang="en-US" sz="1800" spc="-1" strike="noStrike">
              <a:latin typeface="Arial"/>
            </a:endParaRPr>
          </a:p>
        </p:txBody>
      </p:sp>
      <p:sp>
        <p:nvSpPr>
          <p:cNvPr id="216" name="Rectangle 34"/>
          <p:cNvSpPr/>
          <p:nvPr/>
        </p:nvSpPr>
        <p:spPr>
          <a:xfrm>
            <a:off x="2901240" y="3323880"/>
            <a:ext cx="1532520" cy="172440"/>
          </a:xfrm>
          <a:prstGeom prst="rect">
            <a:avLst/>
          </a:prstGeom>
          <a:noFill/>
          <a:ln w="38100">
            <a:solidFill>
              <a:srgbClr val="5b9bd5"/>
            </a:solidFill>
          </a:ln>
        </p:spPr>
        <p:style>
          <a:lnRef idx="2">
            <a:schemeClr val="accent1">
              <a:shade val="50000"/>
            </a:schemeClr>
          </a:lnRef>
          <a:fillRef idx="1">
            <a:schemeClr val="accent1"/>
          </a:fillRef>
          <a:effectRef idx="0">
            <a:schemeClr val="accent1"/>
          </a:effectRef>
          <a:fontRef idx="minor"/>
        </p:style>
      </p:sp>
      <p:sp>
        <p:nvSpPr>
          <p:cNvPr id="217" name="Straight Arrow Connector 35"/>
          <p:cNvSpPr/>
          <p:nvPr/>
        </p:nvSpPr>
        <p:spPr>
          <a:xfrm flipH="1" flipV="1">
            <a:off x="5907600" y="138168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18" name="Folded Corner 36"/>
          <p:cNvSpPr/>
          <p:nvPr/>
        </p:nvSpPr>
        <p:spPr>
          <a:xfrm>
            <a:off x="4960440" y="2236320"/>
            <a:ext cx="2031840" cy="222048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400" spc="-1" strike="noStrike">
                <a:solidFill>
                  <a:srgbClr val="44546a"/>
                </a:solidFill>
                <a:latin typeface="Tahoma"/>
                <a:ea typeface="Tahoma"/>
              </a:rPr>
              <a:t>HADOOP-10078</a:t>
            </a:r>
            <a:endParaRPr b="0" lang="en-US" sz="1400" spc="-1" strike="noStrike">
              <a:latin typeface="Arial"/>
            </a:endParaRPr>
          </a:p>
        </p:txBody>
      </p:sp>
      <p:sp>
        <p:nvSpPr>
          <p:cNvPr id="219" name="Rectangle 37"/>
          <p:cNvSpPr/>
          <p:nvPr/>
        </p:nvSpPr>
        <p:spPr>
          <a:xfrm>
            <a:off x="5283000" y="3045600"/>
            <a:ext cx="1532520" cy="1724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sp>
      <p:sp>
        <p:nvSpPr>
          <p:cNvPr id="220" name="TextBox 38"/>
          <p:cNvSpPr/>
          <p:nvPr/>
        </p:nvSpPr>
        <p:spPr>
          <a:xfrm>
            <a:off x="5203800" y="2676600"/>
            <a:ext cx="1254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comments</a:t>
            </a:r>
            <a:endParaRPr b="0" lang="en-US" sz="1800" spc="-1" strike="noStrike">
              <a:latin typeface="Arial"/>
            </a:endParaRPr>
          </a:p>
        </p:txBody>
      </p:sp>
      <p:sp>
        <p:nvSpPr>
          <p:cNvPr id="221" name="Rectangle 39"/>
          <p:cNvSpPr/>
          <p:nvPr/>
        </p:nvSpPr>
        <p:spPr>
          <a:xfrm>
            <a:off x="5283000" y="3323880"/>
            <a:ext cx="1532520" cy="172440"/>
          </a:xfrm>
          <a:prstGeom prst="rect">
            <a:avLst/>
          </a:prstGeom>
          <a:noFill/>
          <a:ln w="38100">
            <a:solidFill>
              <a:srgbClr val="5b9bd5"/>
            </a:solidFill>
          </a:ln>
        </p:spPr>
        <p:style>
          <a:lnRef idx="2">
            <a:schemeClr val="accent1">
              <a:shade val="50000"/>
            </a:schemeClr>
          </a:lnRef>
          <a:fillRef idx="1">
            <a:schemeClr val="accent1"/>
          </a:fillRef>
          <a:effectRef idx="0">
            <a:schemeClr val="accent1"/>
          </a:effectRef>
          <a:fontRef idx="minor"/>
        </p:style>
      </p:sp>
      <p:sp>
        <p:nvSpPr>
          <p:cNvPr id="222" name="Rectangle 41"/>
          <p:cNvSpPr/>
          <p:nvPr/>
        </p:nvSpPr>
        <p:spPr>
          <a:xfrm>
            <a:off x="5283000" y="3616200"/>
            <a:ext cx="1532520" cy="172440"/>
          </a:xfrm>
          <a:prstGeom prst="rect">
            <a:avLst/>
          </a:prstGeom>
          <a:noFill/>
          <a:ln w="38100">
            <a:solidFill>
              <a:srgbClr val="70ad47"/>
            </a:solidFill>
          </a:ln>
        </p:spPr>
        <p:style>
          <a:lnRef idx="2">
            <a:schemeClr val="accent1">
              <a:shade val="50000"/>
            </a:schemeClr>
          </a:lnRef>
          <a:fillRef idx="1">
            <a:schemeClr val="accent1"/>
          </a:fillRef>
          <a:effectRef idx="0">
            <a:schemeClr val="accent1"/>
          </a:effectRef>
          <a:fontRef idx="minor"/>
        </p:style>
      </p:sp>
      <p:sp>
        <p:nvSpPr>
          <p:cNvPr id="223" name="Straight Arrow Connector 42"/>
          <p:cNvSpPr/>
          <p:nvPr/>
        </p:nvSpPr>
        <p:spPr>
          <a:xfrm flipH="1" flipV="1">
            <a:off x="9604080" y="138168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24" name="Folded Corner 43"/>
          <p:cNvSpPr/>
          <p:nvPr/>
        </p:nvSpPr>
        <p:spPr>
          <a:xfrm>
            <a:off x="8657280" y="2236320"/>
            <a:ext cx="2081880" cy="255024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400" spc="-1" strike="noStrike">
                <a:solidFill>
                  <a:srgbClr val="44546a"/>
                </a:solidFill>
                <a:latin typeface="Tahoma"/>
                <a:ea typeface="Tahoma"/>
              </a:rPr>
              <a:t>HADOOP-10078</a:t>
            </a:r>
            <a:endParaRPr b="0" lang="en-US" sz="1400" spc="-1" strike="noStrike">
              <a:latin typeface="Arial"/>
            </a:endParaRPr>
          </a:p>
        </p:txBody>
      </p:sp>
      <p:sp>
        <p:nvSpPr>
          <p:cNvPr id="225" name="Rectangle 44"/>
          <p:cNvSpPr/>
          <p:nvPr/>
        </p:nvSpPr>
        <p:spPr>
          <a:xfrm>
            <a:off x="8979480" y="3056760"/>
            <a:ext cx="1532520" cy="1724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sp>
      <p:sp>
        <p:nvSpPr>
          <p:cNvPr id="226" name="TextBox 50"/>
          <p:cNvSpPr/>
          <p:nvPr/>
        </p:nvSpPr>
        <p:spPr>
          <a:xfrm>
            <a:off x="8900640" y="2687400"/>
            <a:ext cx="1254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comments</a:t>
            </a:r>
            <a:endParaRPr b="0" lang="en-US" sz="1800" spc="-1" strike="noStrike">
              <a:latin typeface="Arial"/>
            </a:endParaRPr>
          </a:p>
        </p:txBody>
      </p:sp>
      <p:sp>
        <p:nvSpPr>
          <p:cNvPr id="227" name="Rectangle 51"/>
          <p:cNvSpPr/>
          <p:nvPr/>
        </p:nvSpPr>
        <p:spPr>
          <a:xfrm>
            <a:off x="8979480" y="3334680"/>
            <a:ext cx="1532520" cy="172440"/>
          </a:xfrm>
          <a:prstGeom prst="rect">
            <a:avLst/>
          </a:prstGeom>
          <a:noFill/>
          <a:ln w="38100">
            <a:solidFill>
              <a:srgbClr val="5b9bd5"/>
            </a:solidFill>
          </a:ln>
        </p:spPr>
        <p:style>
          <a:lnRef idx="2">
            <a:schemeClr val="accent1">
              <a:shade val="50000"/>
            </a:schemeClr>
          </a:lnRef>
          <a:fillRef idx="1">
            <a:schemeClr val="accent1"/>
          </a:fillRef>
          <a:effectRef idx="0">
            <a:schemeClr val="accent1"/>
          </a:effectRef>
          <a:fontRef idx="minor"/>
        </p:style>
      </p:sp>
      <p:sp>
        <p:nvSpPr>
          <p:cNvPr id="228" name="Rectangle 57"/>
          <p:cNvSpPr/>
          <p:nvPr/>
        </p:nvSpPr>
        <p:spPr>
          <a:xfrm>
            <a:off x="8979480" y="3627000"/>
            <a:ext cx="1532520" cy="172440"/>
          </a:xfrm>
          <a:prstGeom prst="rect">
            <a:avLst/>
          </a:prstGeom>
          <a:noFill/>
          <a:ln w="38100">
            <a:solidFill>
              <a:srgbClr val="70ad47"/>
            </a:solidFill>
          </a:ln>
        </p:spPr>
        <p:style>
          <a:lnRef idx="2">
            <a:schemeClr val="accent1">
              <a:shade val="50000"/>
            </a:schemeClr>
          </a:lnRef>
          <a:fillRef idx="1">
            <a:schemeClr val="accent1"/>
          </a:fillRef>
          <a:effectRef idx="0">
            <a:schemeClr val="accent1"/>
          </a:effectRef>
          <a:fontRef idx="minor"/>
        </p:style>
      </p:sp>
      <p:sp>
        <p:nvSpPr>
          <p:cNvPr id="229" name="Rectangle 58"/>
          <p:cNvSpPr/>
          <p:nvPr/>
        </p:nvSpPr>
        <p:spPr>
          <a:xfrm>
            <a:off x="8980200" y="3921120"/>
            <a:ext cx="1532520" cy="172440"/>
          </a:xfrm>
          <a:prstGeom prst="rect">
            <a:avLst/>
          </a:prstGeom>
          <a:noFill/>
          <a:ln w="38100">
            <a:solidFill>
              <a:srgbClr val="c71cc1"/>
            </a:solidFill>
          </a:ln>
        </p:spPr>
        <p:style>
          <a:lnRef idx="2">
            <a:schemeClr val="accent1">
              <a:shade val="50000"/>
            </a:schemeClr>
          </a:lnRef>
          <a:fillRef idx="1">
            <a:schemeClr val="accent1"/>
          </a:fillRef>
          <a:effectRef idx="0">
            <a:schemeClr val="accent1"/>
          </a:effectRef>
          <a:fontRef idx="minor"/>
        </p:style>
      </p:sp>
      <p:sp>
        <p:nvSpPr>
          <p:cNvPr id="230" name="TextBox 60"/>
          <p:cNvSpPr/>
          <p:nvPr/>
        </p:nvSpPr>
        <p:spPr>
          <a:xfrm>
            <a:off x="570240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3</a:t>
            </a:r>
            <a:endParaRPr b="0" lang="en-US" sz="1800" spc="-1" strike="noStrike">
              <a:latin typeface="Arial"/>
            </a:endParaRPr>
          </a:p>
        </p:txBody>
      </p:sp>
      <p:sp>
        <p:nvSpPr>
          <p:cNvPr id="231" name="Oval 6"/>
          <p:cNvSpPr/>
          <p:nvPr/>
        </p:nvSpPr>
        <p:spPr>
          <a:xfrm>
            <a:off x="7422840" y="3047760"/>
            <a:ext cx="196920" cy="172440"/>
          </a:xfrm>
          <a:prstGeom prst="ellipse">
            <a:avLst/>
          </a:prstGeom>
          <a:solidFill>
            <a:schemeClr val="bg2"/>
          </a:solidFill>
          <a:ln>
            <a:solidFill>
              <a:srgbClr val="e7e6e6"/>
            </a:solidFill>
          </a:ln>
        </p:spPr>
        <p:style>
          <a:lnRef idx="2">
            <a:schemeClr val="accent1">
              <a:shade val="50000"/>
            </a:schemeClr>
          </a:lnRef>
          <a:fillRef idx="1">
            <a:schemeClr val="accent1"/>
          </a:fillRef>
          <a:effectRef idx="0">
            <a:schemeClr val="accent1"/>
          </a:effectRef>
          <a:fontRef idx="minor"/>
        </p:style>
      </p:sp>
      <p:sp>
        <p:nvSpPr>
          <p:cNvPr id="232" name="Oval 61"/>
          <p:cNvSpPr/>
          <p:nvPr/>
        </p:nvSpPr>
        <p:spPr>
          <a:xfrm>
            <a:off x="7736400" y="3047760"/>
            <a:ext cx="196920" cy="172440"/>
          </a:xfrm>
          <a:prstGeom prst="ellipse">
            <a:avLst/>
          </a:prstGeom>
          <a:solidFill>
            <a:schemeClr val="bg2"/>
          </a:solidFill>
          <a:ln>
            <a:solidFill>
              <a:srgbClr val="e7e6e6"/>
            </a:solidFill>
          </a:ln>
        </p:spPr>
        <p:style>
          <a:lnRef idx="2">
            <a:schemeClr val="accent1">
              <a:shade val="50000"/>
            </a:schemeClr>
          </a:lnRef>
          <a:fillRef idx="1">
            <a:schemeClr val="accent1"/>
          </a:fillRef>
          <a:effectRef idx="0">
            <a:schemeClr val="accent1"/>
          </a:effectRef>
          <a:fontRef idx="minor"/>
        </p:style>
      </p:sp>
      <p:sp>
        <p:nvSpPr>
          <p:cNvPr id="233" name="Oval 62"/>
          <p:cNvSpPr/>
          <p:nvPr/>
        </p:nvSpPr>
        <p:spPr>
          <a:xfrm>
            <a:off x="8059320" y="3047760"/>
            <a:ext cx="196920" cy="172440"/>
          </a:xfrm>
          <a:prstGeom prst="ellipse">
            <a:avLst/>
          </a:prstGeom>
          <a:solidFill>
            <a:schemeClr val="bg2"/>
          </a:solidFill>
          <a:ln>
            <a:solidFill>
              <a:srgbClr val="e7e6e6"/>
            </a:solidFill>
          </a:ln>
        </p:spPr>
        <p:style>
          <a:lnRef idx="2">
            <a:schemeClr val="accent1">
              <a:shade val="50000"/>
            </a:schemeClr>
          </a:lnRef>
          <a:fillRef idx="1">
            <a:schemeClr val="accent1"/>
          </a:fillRef>
          <a:effectRef idx="0">
            <a:schemeClr val="accent1"/>
          </a:effectRef>
          <a:fontRef idx="minor"/>
        </p:style>
      </p:sp>
      <p:sp>
        <p:nvSpPr>
          <p:cNvPr id="234" name="Title 3"/>
          <p:cNvSpPr txBox="1"/>
          <p:nvPr/>
        </p:nvSpPr>
        <p:spPr>
          <a:xfrm>
            <a:off x="372600" y="348840"/>
            <a:ext cx="11406600" cy="934920"/>
          </a:xfrm>
          <a:prstGeom prst="rect">
            <a:avLst/>
          </a:prstGeom>
          <a:noFill/>
          <a:ln w="0">
            <a:noFill/>
          </a:ln>
        </p:spPr>
        <p:txBody>
          <a:bodyPr anchor="ctr">
            <a:normAutofit/>
          </a:bodyPr>
          <a:p>
            <a:pPr>
              <a:lnSpc>
                <a:spcPct val="90000"/>
              </a:lnSpc>
            </a:pPr>
            <a:r>
              <a:rPr b="1" lang="en-US" sz="3600" spc="-1" strike="noStrike">
                <a:solidFill>
                  <a:srgbClr val="595959"/>
                </a:solidFill>
                <a:latin typeface="Arial"/>
              </a:rPr>
              <a:t>Model the Temporal Context Information (G2.1)</a:t>
            </a:r>
            <a:endParaRPr b="0" lang="en-US" sz="36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2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213"/>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214"/>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215"/>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2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219"/>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220"/>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221"/>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2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24"/>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225"/>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226"/>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27"/>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228"/>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Straight Arrow Connector 101"/>
          <p:cNvSpPr/>
          <p:nvPr/>
        </p:nvSpPr>
        <p:spPr>
          <a:xfrm flipH="1" flipV="1">
            <a:off x="69019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36" name="Straight Arrow Connector 170"/>
          <p:cNvSpPr/>
          <p:nvPr/>
        </p:nvSpPr>
        <p:spPr>
          <a:xfrm flipH="1" flipV="1">
            <a:off x="8312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37" name="Straight Arrow Connector 174"/>
          <p:cNvSpPr/>
          <p:nvPr/>
        </p:nvSpPr>
        <p:spPr>
          <a:xfrm flipH="1" flipV="1">
            <a:off x="189900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38" name="Straight Arrow Connector 176"/>
          <p:cNvSpPr/>
          <p:nvPr/>
        </p:nvSpPr>
        <p:spPr>
          <a:xfrm flipH="1" flipV="1">
            <a:off x="335268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39" name="Straight Arrow Connector 177"/>
          <p:cNvSpPr/>
          <p:nvPr/>
        </p:nvSpPr>
        <p:spPr>
          <a:xfrm flipH="1" flipV="1">
            <a:off x="37040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0" name="Straight Arrow Connector 178"/>
          <p:cNvSpPr/>
          <p:nvPr/>
        </p:nvSpPr>
        <p:spPr>
          <a:xfrm flipH="1" flipV="1">
            <a:off x="48218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1" name="Straight Arrow Connector 179"/>
          <p:cNvSpPr/>
          <p:nvPr/>
        </p:nvSpPr>
        <p:spPr>
          <a:xfrm flipH="1" flipV="1">
            <a:off x="58712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2" name="Straight Arrow Connector 180"/>
          <p:cNvSpPr/>
          <p:nvPr/>
        </p:nvSpPr>
        <p:spPr>
          <a:xfrm flipH="1" flipV="1">
            <a:off x="831240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3" name="Straight Arrow Connector 181"/>
          <p:cNvSpPr/>
          <p:nvPr/>
        </p:nvSpPr>
        <p:spPr>
          <a:xfrm flipH="1" flipV="1">
            <a:off x="91087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4" name="Straight Arrow Connector 182"/>
          <p:cNvSpPr/>
          <p:nvPr/>
        </p:nvSpPr>
        <p:spPr>
          <a:xfrm flipH="1" flipV="1">
            <a:off x="103903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245" name="Title 3"/>
          <p:cNvSpPr txBox="1"/>
          <p:nvPr/>
        </p:nvSpPr>
        <p:spPr>
          <a:xfrm>
            <a:off x="372600" y="348840"/>
            <a:ext cx="11406600" cy="934920"/>
          </a:xfrm>
          <a:prstGeom prst="rect">
            <a:avLst/>
          </a:prstGeom>
          <a:noFill/>
          <a:ln w="0">
            <a:noFill/>
          </a:ln>
        </p:spPr>
        <p:txBody>
          <a:bodyPr anchor="ctr">
            <a:normAutofit fontScale="73000"/>
          </a:bodyPr>
          <a:p>
            <a:pPr>
              <a:lnSpc>
                <a:spcPct val="90000"/>
              </a:lnSpc>
            </a:pPr>
            <a:r>
              <a:rPr b="1" lang="en-US" sz="4000" spc="-1" strike="noStrike">
                <a:solidFill>
                  <a:srgbClr val="595959"/>
                </a:solidFill>
                <a:latin typeface="Arial"/>
              </a:rPr>
              <a:t>Model the Temporal Context Information (G2.1)</a:t>
            </a:r>
            <a:endParaRPr b="0" lang="en-US" sz="4000" spc="-1" strike="noStrike">
              <a:solidFill>
                <a:srgbClr val="000000"/>
              </a:solidFill>
              <a:latin typeface="Calibri"/>
            </a:endParaRPr>
          </a:p>
        </p:txBody>
      </p:sp>
      <p:sp>
        <p:nvSpPr>
          <p:cNvPr id="246" name="Folded Corner 88"/>
          <p:cNvSpPr/>
          <p:nvPr/>
        </p:nvSpPr>
        <p:spPr>
          <a:xfrm>
            <a:off x="1521000" y="362772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8883</a:t>
            </a:r>
            <a:endParaRPr b="0" lang="en-US" sz="1400" spc="-1" strike="noStrike">
              <a:latin typeface="Arial"/>
            </a:endParaRPr>
          </a:p>
        </p:txBody>
      </p:sp>
      <p:sp>
        <p:nvSpPr>
          <p:cNvPr id="247" name="Folded Corner 90"/>
          <p:cNvSpPr/>
          <p:nvPr/>
        </p:nvSpPr>
        <p:spPr>
          <a:xfrm>
            <a:off x="1521000" y="24170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1010</a:t>
            </a:r>
            <a:endParaRPr b="0" lang="en-US" sz="1400" spc="-1" strike="noStrike">
              <a:latin typeface="Arial"/>
            </a:endParaRPr>
          </a:p>
        </p:txBody>
      </p:sp>
      <p:sp>
        <p:nvSpPr>
          <p:cNvPr id="248" name="Folded Corner 91"/>
          <p:cNvSpPr/>
          <p:nvPr/>
        </p:nvSpPr>
        <p:spPr>
          <a:xfrm>
            <a:off x="2968920" y="15807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9421</a:t>
            </a:r>
            <a:endParaRPr b="0" lang="en-US" sz="1400" spc="-1" strike="noStrike">
              <a:latin typeface="Arial"/>
            </a:endParaRPr>
          </a:p>
        </p:txBody>
      </p:sp>
      <p:sp>
        <p:nvSpPr>
          <p:cNvPr id="249" name="Folded Corner 92"/>
          <p:cNvSpPr/>
          <p:nvPr/>
        </p:nvSpPr>
        <p:spPr>
          <a:xfrm>
            <a:off x="3304440" y="33890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1368</a:t>
            </a:r>
            <a:endParaRPr b="0" lang="en-US" sz="1400" spc="-1" strike="noStrike">
              <a:latin typeface="Arial"/>
            </a:endParaRPr>
          </a:p>
        </p:txBody>
      </p:sp>
      <p:sp>
        <p:nvSpPr>
          <p:cNvPr id="250" name="Folded Corner 93"/>
          <p:cNvSpPr/>
          <p:nvPr/>
        </p:nvSpPr>
        <p:spPr>
          <a:xfrm>
            <a:off x="4417200" y="19544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9698</a:t>
            </a:r>
            <a:endParaRPr b="0" lang="en-US" sz="1400" spc="-1" strike="noStrike">
              <a:latin typeface="Arial"/>
            </a:endParaRPr>
          </a:p>
        </p:txBody>
      </p:sp>
      <p:sp>
        <p:nvSpPr>
          <p:cNvPr id="251" name="Folded Corner 94"/>
          <p:cNvSpPr/>
          <p:nvPr/>
        </p:nvSpPr>
        <p:spPr>
          <a:xfrm>
            <a:off x="6430320" y="3507120"/>
            <a:ext cx="943920" cy="1078920"/>
          </a:xfrm>
          <a:prstGeom prst="foldedCorner">
            <a:avLst>
              <a:gd name="adj" fmla="val 29014"/>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10078</a:t>
            </a:r>
            <a:endParaRPr b="0" lang="en-US" sz="1400" spc="-1" strike="noStrike">
              <a:latin typeface="Arial"/>
            </a:endParaRPr>
          </a:p>
        </p:txBody>
      </p:sp>
      <p:sp>
        <p:nvSpPr>
          <p:cNvPr id="252" name="Folded Corner 95"/>
          <p:cNvSpPr/>
          <p:nvPr/>
        </p:nvSpPr>
        <p:spPr>
          <a:xfrm>
            <a:off x="8854200" y="13593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10895</a:t>
            </a:r>
            <a:endParaRPr b="0" lang="en-US" sz="1400" spc="-1" strike="noStrike">
              <a:latin typeface="Arial"/>
            </a:endParaRPr>
          </a:p>
        </p:txBody>
      </p:sp>
      <p:sp>
        <p:nvSpPr>
          <p:cNvPr id="253" name="Folded Corner 96"/>
          <p:cNvSpPr/>
          <p:nvPr/>
        </p:nvSpPr>
        <p:spPr>
          <a:xfrm>
            <a:off x="7851240" y="238140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10771</a:t>
            </a:r>
            <a:endParaRPr b="0" lang="en-US" sz="1400" spc="-1" strike="noStrike">
              <a:latin typeface="Arial"/>
            </a:endParaRPr>
          </a:p>
        </p:txBody>
      </p:sp>
      <p:sp>
        <p:nvSpPr>
          <p:cNvPr id="254" name="Folded Corner 97"/>
          <p:cNvSpPr/>
          <p:nvPr/>
        </p:nvSpPr>
        <p:spPr>
          <a:xfrm>
            <a:off x="7851240" y="37245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10770</a:t>
            </a:r>
            <a:endParaRPr b="0" lang="en-US" sz="1400" spc="-1" strike="noStrike">
              <a:latin typeface="Arial"/>
            </a:endParaRPr>
          </a:p>
        </p:txBody>
      </p:sp>
      <p:sp>
        <p:nvSpPr>
          <p:cNvPr id="255" name="Folded Corner 98"/>
          <p:cNvSpPr/>
          <p:nvPr/>
        </p:nvSpPr>
        <p:spPr>
          <a:xfrm>
            <a:off x="7857360" y="50583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10769</a:t>
            </a:r>
            <a:endParaRPr b="0" lang="en-US" sz="1400" spc="-1" strike="noStrike">
              <a:latin typeface="Arial"/>
            </a:endParaRPr>
          </a:p>
        </p:txBody>
      </p:sp>
      <p:sp>
        <p:nvSpPr>
          <p:cNvPr id="256" name="Folded Corner 99"/>
          <p:cNvSpPr/>
          <p:nvPr/>
        </p:nvSpPr>
        <p:spPr>
          <a:xfrm>
            <a:off x="9919080" y="24915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11467</a:t>
            </a:r>
            <a:endParaRPr b="0" lang="en-US" sz="1400" spc="-1" strike="noStrike">
              <a:latin typeface="Arial"/>
            </a:endParaRPr>
          </a:p>
        </p:txBody>
      </p:sp>
      <p:sp>
        <p:nvSpPr>
          <p:cNvPr id="257" name="Curved Connector 100"/>
          <p:cNvSpPr/>
          <p:nvPr/>
        </p:nvSpPr>
        <p:spPr>
          <a:xfrm rot="10800000">
            <a:off x="1521360" y="2956680"/>
            <a:ext cx="12240" cy="1210680"/>
          </a:xfrm>
          <a:prstGeom prst="curvedConnector3">
            <a:avLst>
              <a:gd name="adj1" fmla="val 520363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58" name="Curved Connector 106"/>
          <p:cNvSpPr/>
          <p:nvPr/>
        </p:nvSpPr>
        <p:spPr>
          <a:xfrm flipV="1" rot="10800000">
            <a:off x="845280" y="4167000"/>
            <a:ext cx="675720" cy="84780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59" name="Curved Connector 117"/>
          <p:cNvSpPr/>
          <p:nvPr/>
        </p:nvSpPr>
        <p:spPr>
          <a:xfrm>
            <a:off x="2465280" y="2956680"/>
            <a:ext cx="838440" cy="97164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0" name="Curved Connector 124"/>
          <p:cNvSpPr/>
          <p:nvPr/>
        </p:nvSpPr>
        <p:spPr>
          <a:xfrm>
            <a:off x="3913560" y="2120400"/>
            <a:ext cx="503280" cy="37332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1" name="Curved Connector 127"/>
          <p:cNvSpPr/>
          <p:nvPr/>
        </p:nvSpPr>
        <p:spPr>
          <a:xfrm flipV="1" rot="10800000">
            <a:off x="6903000" y="1899000"/>
            <a:ext cx="1951200" cy="160740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2" name="Curved Connector 130"/>
          <p:cNvSpPr/>
          <p:nvPr/>
        </p:nvSpPr>
        <p:spPr>
          <a:xfrm flipV="1" rot="10800000">
            <a:off x="1993680" y="4046760"/>
            <a:ext cx="4436640" cy="660240"/>
          </a:xfrm>
          <a:prstGeom prst="curvedConnector4">
            <a:avLst>
              <a:gd name="adj1" fmla="val 44679"/>
              <a:gd name="adj2" fmla="val 148185"/>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263" name="Curved Connector 134"/>
          <p:cNvSpPr/>
          <p:nvPr/>
        </p:nvSpPr>
        <p:spPr>
          <a:xfrm rot="10800000">
            <a:off x="2465640" y="2956680"/>
            <a:ext cx="3964680" cy="1089720"/>
          </a:xfrm>
          <a:prstGeom prst="curvedConnector3">
            <a:avLst>
              <a:gd name="adj1" fmla="val 35530"/>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264" name="Curved Connector 147"/>
          <p:cNvSpPr/>
          <p:nvPr/>
        </p:nvSpPr>
        <p:spPr>
          <a:xfrm flipV="1" rot="10800000">
            <a:off x="8323920" y="1898640"/>
            <a:ext cx="530280" cy="48204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5" name="Curved Connector 151"/>
          <p:cNvSpPr/>
          <p:nvPr/>
        </p:nvSpPr>
        <p:spPr>
          <a:xfrm flipV="1" rot="16200000">
            <a:off x="9798840" y="1897920"/>
            <a:ext cx="592200" cy="59256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6" name="Curved Connector 155"/>
          <p:cNvSpPr/>
          <p:nvPr/>
        </p:nvSpPr>
        <p:spPr>
          <a:xfrm rot="5400000">
            <a:off x="8191800" y="3592440"/>
            <a:ext cx="263160" cy="1224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7" name="Curved Connector 159"/>
          <p:cNvSpPr/>
          <p:nvPr/>
        </p:nvSpPr>
        <p:spPr>
          <a:xfrm flipH="1" rot="16200000">
            <a:off x="8198640" y="4927680"/>
            <a:ext cx="254160" cy="612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8" name="Curved Connector 164"/>
          <p:cNvSpPr/>
          <p:nvPr/>
        </p:nvSpPr>
        <p:spPr>
          <a:xfrm rot="5400000">
            <a:off x="8139600" y="2333880"/>
            <a:ext cx="1015200" cy="3488400"/>
          </a:xfrm>
          <a:prstGeom prst="curvedConnector3">
            <a:avLst>
              <a:gd name="adj1" fmla="val 295555"/>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269" name="Straight Arrow Connector 169"/>
          <p:cNvSpPr/>
          <p:nvPr/>
        </p:nvSpPr>
        <p:spPr>
          <a:xfrm>
            <a:off x="372600" y="6267960"/>
            <a:ext cx="10915560" cy="360"/>
          </a:xfrm>
          <a:custGeom>
            <a:avLst/>
            <a:gdLst/>
            <a:ahLst/>
            <a:rect l="l" t="t" r="r" b="b"/>
            <a:pathLst>
              <a:path w="21600" h="21600">
                <a:moveTo>
                  <a:pt x="0" y="0"/>
                </a:moveTo>
                <a:lnTo>
                  <a:pt x="21600" y="21600"/>
                </a:lnTo>
              </a:path>
            </a:pathLst>
          </a:custGeom>
          <a:noFill/>
          <a:ln w="44450">
            <a:solidFill>
              <a:srgbClr val="44546a"/>
            </a:solidFill>
            <a:tailEnd len="med" type="arrow" w="med"/>
          </a:ln>
        </p:spPr>
        <p:style>
          <a:lnRef idx="1">
            <a:schemeClr val="accent1"/>
          </a:lnRef>
          <a:fillRef idx="0">
            <a:schemeClr val="accent1"/>
          </a:fillRef>
          <a:effectRef idx="0">
            <a:schemeClr val="accent1"/>
          </a:effectRef>
          <a:fontRef idx="minor"/>
        </p:style>
      </p:sp>
      <p:sp>
        <p:nvSpPr>
          <p:cNvPr id="270" name="Folded Corner 87"/>
          <p:cNvSpPr/>
          <p:nvPr/>
        </p:nvSpPr>
        <p:spPr>
          <a:xfrm>
            <a:off x="372600" y="501552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8855</a:t>
            </a:r>
            <a:endParaRPr b="0" lang="en-US" sz="1400" spc="-1" strike="noStrike">
              <a:latin typeface="Arial"/>
            </a:endParaRPr>
          </a:p>
        </p:txBody>
      </p:sp>
      <p:sp>
        <p:nvSpPr>
          <p:cNvPr id="271" name="TextBox 183"/>
          <p:cNvSpPr/>
          <p:nvPr/>
        </p:nvSpPr>
        <p:spPr>
          <a:xfrm>
            <a:off x="61560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0</a:t>
            </a:r>
            <a:endParaRPr b="0" lang="en-US" sz="1800" spc="-1" strike="noStrike">
              <a:latin typeface="Arial"/>
            </a:endParaRPr>
          </a:p>
        </p:txBody>
      </p:sp>
      <p:sp>
        <p:nvSpPr>
          <p:cNvPr id="272" name="TextBox 184"/>
          <p:cNvSpPr/>
          <p:nvPr/>
        </p:nvSpPr>
        <p:spPr>
          <a:xfrm>
            <a:off x="167904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1</a:t>
            </a:r>
            <a:endParaRPr b="0" lang="en-US" sz="1800" spc="-1" strike="noStrike">
              <a:latin typeface="Arial"/>
            </a:endParaRPr>
          </a:p>
        </p:txBody>
      </p:sp>
      <p:sp>
        <p:nvSpPr>
          <p:cNvPr id="273" name="TextBox 185"/>
          <p:cNvSpPr/>
          <p:nvPr/>
        </p:nvSpPr>
        <p:spPr>
          <a:xfrm>
            <a:off x="314496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2</a:t>
            </a:r>
            <a:endParaRPr b="0" lang="en-US" sz="1800" spc="-1" strike="noStrike">
              <a:latin typeface="Arial"/>
            </a:endParaRPr>
          </a:p>
        </p:txBody>
      </p:sp>
      <p:sp>
        <p:nvSpPr>
          <p:cNvPr id="274" name="TextBox 186"/>
          <p:cNvSpPr/>
          <p:nvPr/>
        </p:nvSpPr>
        <p:spPr>
          <a:xfrm>
            <a:off x="349380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n+1</a:t>
            </a:r>
            <a:endParaRPr b="0" lang="en-US" sz="1800" spc="-1" strike="noStrike">
              <a:latin typeface="Arial"/>
            </a:endParaRPr>
          </a:p>
        </p:txBody>
      </p:sp>
      <p:sp>
        <p:nvSpPr>
          <p:cNvPr id="275" name="TextBox 187"/>
          <p:cNvSpPr/>
          <p:nvPr/>
        </p:nvSpPr>
        <p:spPr>
          <a:xfrm>
            <a:off x="457272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n+2</a:t>
            </a:r>
            <a:endParaRPr b="0" lang="en-US" sz="1800" spc="-1" strike="noStrike">
              <a:latin typeface="Arial"/>
            </a:endParaRPr>
          </a:p>
        </p:txBody>
      </p:sp>
      <p:sp>
        <p:nvSpPr>
          <p:cNvPr id="276" name="TextBox 188"/>
          <p:cNvSpPr/>
          <p:nvPr/>
        </p:nvSpPr>
        <p:spPr>
          <a:xfrm>
            <a:off x="5598000" y="642204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n+3</a:t>
            </a:r>
            <a:endParaRPr b="0" lang="en-US" sz="1800" spc="-1" strike="noStrike">
              <a:latin typeface="Arial"/>
            </a:endParaRPr>
          </a:p>
        </p:txBody>
      </p:sp>
      <p:sp>
        <p:nvSpPr>
          <p:cNvPr id="277" name="TextBox 189"/>
          <p:cNvSpPr/>
          <p:nvPr/>
        </p:nvSpPr>
        <p:spPr>
          <a:xfrm>
            <a:off x="806832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n+5</a:t>
            </a:r>
            <a:endParaRPr b="0" lang="en-US" sz="1800" spc="-1" strike="noStrike">
              <a:latin typeface="Arial"/>
            </a:endParaRPr>
          </a:p>
        </p:txBody>
      </p:sp>
      <p:sp>
        <p:nvSpPr>
          <p:cNvPr id="278" name="TextBox 190"/>
          <p:cNvSpPr/>
          <p:nvPr/>
        </p:nvSpPr>
        <p:spPr>
          <a:xfrm>
            <a:off x="886248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n+6</a:t>
            </a:r>
            <a:endParaRPr b="0" lang="en-US" sz="1800" spc="-1" strike="noStrike">
              <a:latin typeface="Arial"/>
            </a:endParaRPr>
          </a:p>
        </p:txBody>
      </p:sp>
      <p:sp>
        <p:nvSpPr>
          <p:cNvPr id="279" name="TextBox 191"/>
          <p:cNvSpPr/>
          <p:nvPr/>
        </p:nvSpPr>
        <p:spPr>
          <a:xfrm>
            <a:off x="10172160" y="6440760"/>
            <a:ext cx="51048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baseline="-25000">
                <a:solidFill>
                  <a:srgbClr val="44546a"/>
                </a:solidFill>
                <a:latin typeface="Calibri"/>
              </a:rPr>
              <a:t>tn+7</a:t>
            </a:r>
            <a:endParaRPr b="0" lang="en-US" sz="1800" spc="-1" strike="noStrike">
              <a:latin typeface="Arial"/>
            </a:endParaRPr>
          </a:p>
        </p:txBody>
      </p:sp>
      <p:sp>
        <p:nvSpPr>
          <p:cNvPr id="280" name="Folded Corner 50"/>
          <p:cNvSpPr/>
          <p:nvPr/>
        </p:nvSpPr>
        <p:spPr>
          <a:xfrm>
            <a:off x="5383800" y="481428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10398</a:t>
            </a:r>
            <a:endParaRPr b="0" lang="en-US" sz="1400" spc="-1" strike="noStrike">
              <a:latin typeface="Arial"/>
            </a:endParaRPr>
          </a:p>
        </p:txBody>
      </p:sp>
      <p:sp>
        <p:nvSpPr>
          <p:cNvPr id="281" name="Curved Connector 51"/>
          <p:cNvSpPr/>
          <p:nvPr/>
        </p:nvSpPr>
        <p:spPr>
          <a:xfrm rot="5400000">
            <a:off x="6231960" y="4682880"/>
            <a:ext cx="767160" cy="573840"/>
          </a:xfrm>
          <a:prstGeom prst="curvedConnector2">
            <a:avLst/>
          </a:prstGeom>
          <a:noFill/>
          <a:ln w="44450">
            <a:solidFill>
              <a:srgbClr val="ff0000"/>
            </a:solidFill>
            <a:tailEnd len="med" type="arrow" w="med"/>
          </a:ln>
        </p:spPr>
        <p:style>
          <a:lnRef idx="1">
            <a:schemeClr val="accent1"/>
          </a:lnRef>
          <a:fillRef idx="0">
            <a:schemeClr val="accent1"/>
          </a:fillRef>
          <a:effectRef idx="0">
            <a:schemeClr val="accent1"/>
          </a:effectRef>
          <a:fontRef idx="minor"/>
        </p:style>
      </p:sp>
      <p:sp>
        <p:nvSpPr>
          <p:cNvPr id="282" name="Folded Corner 71"/>
          <p:cNvSpPr/>
          <p:nvPr/>
        </p:nvSpPr>
        <p:spPr>
          <a:xfrm>
            <a:off x="4325760" y="48182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2315</a:t>
            </a:r>
            <a:endParaRPr b="0" lang="en-US" sz="1400" spc="-1" strike="noStrike">
              <a:latin typeface="Arial"/>
            </a:endParaRPr>
          </a:p>
        </p:txBody>
      </p:sp>
      <p:sp>
        <p:nvSpPr>
          <p:cNvPr id="283" name="Folded Corner 73"/>
          <p:cNvSpPr/>
          <p:nvPr/>
        </p:nvSpPr>
        <p:spPr>
          <a:xfrm>
            <a:off x="369000" y="187200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800</a:t>
            </a:r>
            <a:endParaRPr b="0" lang="en-US" sz="1400" spc="-1" strike="noStrike">
              <a:latin typeface="Arial"/>
            </a:endParaRPr>
          </a:p>
        </p:txBody>
      </p:sp>
      <p:sp>
        <p:nvSpPr>
          <p:cNvPr id="284" name="Curved Connector 78"/>
          <p:cNvSpPr/>
          <p:nvPr/>
        </p:nvSpPr>
        <p:spPr>
          <a:xfrm flipV="1" rot="10800000">
            <a:off x="4798440" y="4046040"/>
            <a:ext cx="1631880" cy="771480"/>
          </a:xfrm>
          <a:prstGeom prst="curvedConnector2">
            <a:avLst/>
          </a:prstGeom>
          <a:noFill/>
          <a:ln w="44450">
            <a:solidFill>
              <a:srgbClr val="ff0000"/>
            </a:solidFill>
            <a:tailEnd len="med" type="arrow" w="med"/>
          </a:ln>
        </p:spPr>
        <p:style>
          <a:lnRef idx="1">
            <a:schemeClr val="accent1"/>
          </a:lnRef>
          <a:fillRef idx="0">
            <a:schemeClr val="accent1"/>
          </a:fillRef>
          <a:effectRef idx="0">
            <a:schemeClr val="accent1"/>
          </a:effectRef>
          <a:fontRef idx="minor"/>
        </p:style>
      </p:sp>
      <p:sp>
        <p:nvSpPr>
          <p:cNvPr id="285" name="Curved Connector 81"/>
          <p:cNvSpPr/>
          <p:nvPr/>
        </p:nvSpPr>
        <p:spPr>
          <a:xfrm flipV="1" rot="16200000">
            <a:off x="3054600" y="-341640"/>
            <a:ext cx="1634760" cy="6060960"/>
          </a:xfrm>
          <a:prstGeom prst="curvedConnector3">
            <a:avLst>
              <a:gd name="adj1" fmla="val 128233"/>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286" name="TextBox 102"/>
          <p:cNvSpPr/>
          <p:nvPr/>
        </p:nvSpPr>
        <p:spPr>
          <a:xfrm>
            <a:off x="6733440" y="6467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n+4</a:t>
            </a:r>
            <a:endParaRPr b="0" lang="en-US" sz="1800" spc="-1" strike="noStrike">
              <a:latin typeface="Arial"/>
            </a:endParaRPr>
          </a:p>
        </p:txBody>
      </p:sp>
      <p:sp>
        <p:nvSpPr>
          <p:cNvPr id="287" name="Straight Arrow Connector 47"/>
          <p:cNvSpPr/>
          <p:nvPr/>
        </p:nvSpPr>
        <p:spPr>
          <a:xfrm>
            <a:off x="10664640" y="5353920"/>
            <a:ext cx="1284840" cy="360"/>
          </a:xfrm>
          <a:custGeom>
            <a:avLst/>
            <a:gdLst/>
            <a:ahLst/>
            <a:rect l="l" t="t" r="r" b="b"/>
            <a:pathLst>
              <a:path w="21600" h="21600">
                <a:moveTo>
                  <a:pt x="0" y="0"/>
                </a:moveTo>
                <a:lnTo>
                  <a:pt x="21600" y="21600"/>
                </a:lnTo>
              </a:path>
            </a:pathLst>
          </a:custGeom>
          <a:noFill/>
          <a:ln w="38100">
            <a:solidFill>
              <a:srgbClr val="f03b20"/>
            </a:solidFill>
            <a:headEnd len="med" type="arrow" w="med"/>
          </a:ln>
        </p:spPr>
        <p:style>
          <a:lnRef idx="1">
            <a:schemeClr val="accent1"/>
          </a:lnRef>
          <a:fillRef idx="0">
            <a:schemeClr val="accent1"/>
          </a:fillRef>
          <a:effectRef idx="0">
            <a:schemeClr val="accent1"/>
          </a:effectRef>
          <a:fontRef idx="minor"/>
        </p:style>
      </p:sp>
      <p:sp>
        <p:nvSpPr>
          <p:cNvPr id="288" name="Straight Arrow Connector 104"/>
          <p:cNvSpPr/>
          <p:nvPr/>
        </p:nvSpPr>
        <p:spPr>
          <a:xfrm>
            <a:off x="10663200" y="5916960"/>
            <a:ext cx="1286280" cy="360"/>
          </a:xfrm>
          <a:custGeom>
            <a:avLst/>
            <a:gdLst/>
            <a:ahLst/>
            <a:rect l="l" t="t" r="r" b="b"/>
            <a:pathLst>
              <a:path w="21600" h="21600">
                <a:moveTo>
                  <a:pt x="0" y="0"/>
                </a:moveTo>
                <a:lnTo>
                  <a:pt x="21600" y="21600"/>
                </a:lnTo>
              </a:path>
            </a:pathLst>
          </a:custGeom>
          <a:noFill/>
          <a:ln w="44450">
            <a:solidFill>
              <a:srgbClr val="70ad47"/>
            </a:solidFill>
            <a:headEnd len="med" type="arrow" w="med"/>
          </a:ln>
        </p:spPr>
        <p:style>
          <a:lnRef idx="1">
            <a:schemeClr val="accent1"/>
          </a:lnRef>
          <a:fillRef idx="0">
            <a:schemeClr val="accent1"/>
          </a:fillRef>
          <a:effectRef idx="0">
            <a:schemeClr val="accent1"/>
          </a:effectRef>
          <a:fontRef idx="minor"/>
        </p:style>
      </p:sp>
      <p:sp>
        <p:nvSpPr>
          <p:cNvPr id="289" name="TextBox 48"/>
          <p:cNvSpPr/>
          <p:nvPr/>
        </p:nvSpPr>
        <p:spPr>
          <a:xfrm>
            <a:off x="10632600" y="4938480"/>
            <a:ext cx="7905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44546a"/>
                </a:solidFill>
                <a:latin typeface="Arial"/>
                <a:ea typeface="Tahoma"/>
              </a:rPr>
              <a:t>breaks</a:t>
            </a:r>
            <a:endParaRPr b="0" lang="en-US" sz="1600" spc="-1" strike="noStrike">
              <a:latin typeface="Arial"/>
            </a:endParaRPr>
          </a:p>
        </p:txBody>
      </p:sp>
      <p:sp>
        <p:nvSpPr>
          <p:cNvPr id="290" name="TextBox 105"/>
          <p:cNvSpPr/>
          <p:nvPr/>
        </p:nvSpPr>
        <p:spPr>
          <a:xfrm>
            <a:off x="10652400" y="5527080"/>
            <a:ext cx="12981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44546a"/>
                </a:solidFill>
                <a:latin typeface="Arial"/>
                <a:ea typeface="Tahoma"/>
              </a:rPr>
              <a:t>Is  related to</a:t>
            </a:r>
            <a:endParaRPr b="0" lang="en-US" sz="1600" spc="-1" strike="noStrike">
              <a:latin typeface="Arial"/>
            </a:endParaRPr>
          </a:p>
        </p:txBody>
      </p:sp>
      <p:sp>
        <p:nvSpPr>
          <p:cNvPr id="291" name="Oval 107"/>
          <p:cNvSpPr/>
          <p:nvPr/>
        </p:nvSpPr>
        <p:spPr>
          <a:xfrm>
            <a:off x="10627560" y="4260240"/>
            <a:ext cx="539640" cy="539640"/>
          </a:xfrm>
          <a:prstGeom prst="ellipse">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292" name="Rectangle 108"/>
          <p:cNvSpPr/>
          <p:nvPr/>
        </p:nvSpPr>
        <p:spPr>
          <a:xfrm>
            <a:off x="11179440" y="439884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minor</a:t>
            </a:r>
            <a:endParaRPr b="0" lang="en-US" sz="1800" spc="-1" strike="noStrike">
              <a:latin typeface="Arial"/>
            </a:endParaRPr>
          </a:p>
        </p:txBody>
      </p:sp>
      <p:sp>
        <p:nvSpPr>
          <p:cNvPr id="293" name="TextBox 57"/>
          <p:cNvSpPr/>
          <p:nvPr/>
        </p:nvSpPr>
        <p:spPr>
          <a:xfrm>
            <a:off x="10559520" y="3782880"/>
            <a:ext cx="10040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Tahoma"/>
              </a:rPr>
              <a:t>Legend:</a:t>
            </a:r>
            <a:endParaRPr b="0" lang="en-US" sz="1800" spc="-1" strike="noStrike">
              <a:latin typeface="Arial"/>
            </a:endParaRPr>
          </a:p>
        </p:txBody>
      </p:sp>
      <p:sp>
        <p:nvSpPr>
          <p:cNvPr id="29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68B7B9B3-CDA1-46B8-8B3A-DF92AABE7931}"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283"/>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27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247"/>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246"/>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257"/>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2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59"/>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2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250"/>
                                        </p:tgtEl>
                                        <p:attrNameLst>
                                          <p:attrName>style.visibility</p:attrName>
                                        </p:attrNameLst>
                                      </p:cBhvr>
                                      <p:to>
                                        <p:strVal val="visible"/>
                                      </p:to>
                                    </p:set>
                                  </p:childTnLst>
                                </p:cTn>
                              </p:par>
                              <p:par>
                                <p:cTn id="77" nodeType="withEffect" fill="hold" presetClass="entr" presetID="1">
                                  <p:stCondLst>
                                    <p:cond delay="0"/>
                                  </p:stCondLst>
                                  <p:childTnLst>
                                    <p:set>
                                      <p:cBhvr>
                                        <p:cTn id="78" dur="1" fill="hold">
                                          <p:stCondLst>
                                            <p:cond delay="0"/>
                                          </p:stCondLst>
                                        </p:cTn>
                                        <p:tgtEl>
                                          <p:spTgt spid="260"/>
                                        </p:tgtEl>
                                        <p:attrNameLst>
                                          <p:attrName>style.visibility</p:attrName>
                                        </p:attrNameLst>
                                      </p:cBhvr>
                                      <p:to>
                                        <p:strVal val="visible"/>
                                      </p:to>
                                    </p:set>
                                  </p:childTnLst>
                                </p:cTn>
                              </p:par>
                              <p:par>
                                <p:cTn id="79" nodeType="withEffect" fill="hold" presetClass="entr" presetID="1">
                                  <p:stCondLst>
                                    <p:cond delay="0"/>
                                  </p:stCondLst>
                                  <p:childTnLst>
                                    <p:set>
                                      <p:cBhvr>
                                        <p:cTn id="80" dur="1" fill="hold">
                                          <p:stCondLst>
                                            <p:cond delay="0"/>
                                          </p:stCondLst>
                                        </p:cTn>
                                        <p:tgtEl>
                                          <p:spTgt spid="28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28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tgtEl>
                                          <p:spTgt spid="285"/>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263"/>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262"/>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284"/>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28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253"/>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266"/>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254"/>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267"/>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25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25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261"/>
                                        </p:tgtEl>
                                        <p:attrNameLst>
                                          <p:attrName>style.visibility</p:attrName>
                                        </p:attrNameLst>
                                      </p:cBhvr>
                                      <p:to>
                                        <p:strVal val="visible"/>
                                      </p:to>
                                    </p:set>
                                  </p:childTnLst>
                                </p:cTn>
                              </p:par>
                              <p:par>
                                <p:cTn id="119" nodeType="withEffect" fill="hold" presetClass="entr" presetID="1">
                                  <p:stCondLst>
                                    <p:cond delay="0"/>
                                  </p:stCondLst>
                                  <p:childTnLst>
                                    <p:set>
                                      <p:cBhvr>
                                        <p:cTn id="120" dur="1" fill="hold">
                                          <p:stCondLst>
                                            <p:cond delay="0"/>
                                          </p:stCondLst>
                                        </p:cTn>
                                        <p:tgtEl>
                                          <p:spTgt spid="2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256"/>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265"/>
                                        </p:tgtEl>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itle 3"/>
          <p:cNvSpPr txBox="1"/>
          <p:nvPr/>
        </p:nvSpPr>
        <p:spPr>
          <a:xfrm>
            <a:off x="325800" y="120960"/>
            <a:ext cx="11406600" cy="934920"/>
          </a:xfrm>
          <a:prstGeom prst="rect">
            <a:avLst/>
          </a:prstGeom>
          <a:noFill/>
          <a:ln w="0">
            <a:noFill/>
          </a:ln>
        </p:spPr>
        <p:txBody>
          <a:bodyPr anchor="ctr">
            <a:normAutofit fontScale="97000"/>
          </a:bodyPr>
          <a:p>
            <a:pPr>
              <a:lnSpc>
                <a:spcPct val="90000"/>
              </a:lnSpc>
            </a:pPr>
            <a:r>
              <a:rPr b="1" lang="en-US" sz="3200" spc="-1" strike="noStrike">
                <a:solidFill>
                  <a:srgbClr val="595959"/>
                </a:solidFill>
                <a:latin typeface="Arial"/>
              </a:rPr>
              <a:t>Address</a:t>
            </a:r>
            <a:r>
              <a:rPr b="1" lang="en-US" sz="3600" spc="-1" strike="noStrike">
                <a:solidFill>
                  <a:srgbClr val="595959"/>
                </a:solidFill>
                <a:latin typeface="Arial"/>
              </a:rPr>
              <a:t> I</a:t>
            </a:r>
            <a:r>
              <a:rPr b="1" lang="en-US" sz="3100" spc="-1" strike="noStrike">
                <a:solidFill>
                  <a:srgbClr val="595959"/>
                </a:solidFill>
                <a:latin typeface="Arial"/>
              </a:rPr>
              <a:t>mbalanced Data in Bug Report Repositories (G2.2)</a:t>
            </a:r>
            <a:endParaRPr b="0" lang="en-US" sz="3100" spc="-1" strike="noStrike">
              <a:solidFill>
                <a:srgbClr val="000000"/>
              </a:solidFill>
              <a:latin typeface="Calibri"/>
            </a:endParaRPr>
          </a:p>
        </p:txBody>
      </p:sp>
      <p:pic>
        <p:nvPicPr>
          <p:cNvPr id="296" name="Picture 2" descr=""/>
          <p:cNvPicPr/>
          <p:nvPr/>
        </p:nvPicPr>
        <p:blipFill>
          <a:blip r:embed="rId1"/>
          <a:stretch/>
        </p:blipFill>
        <p:spPr>
          <a:xfrm>
            <a:off x="229320" y="2068200"/>
            <a:ext cx="5225760" cy="3792960"/>
          </a:xfrm>
          <a:prstGeom prst="rect">
            <a:avLst/>
          </a:prstGeom>
          <a:ln w="0">
            <a:noFill/>
          </a:ln>
        </p:spPr>
      </p:pic>
      <p:pic>
        <p:nvPicPr>
          <p:cNvPr id="297" name="Picture 5" descr=""/>
          <p:cNvPicPr/>
          <p:nvPr/>
        </p:nvPicPr>
        <p:blipFill>
          <a:blip r:embed="rId2"/>
          <a:stretch/>
        </p:blipFill>
        <p:spPr>
          <a:xfrm>
            <a:off x="5311800" y="1179720"/>
            <a:ext cx="5943240" cy="5028840"/>
          </a:xfrm>
          <a:prstGeom prst="rect">
            <a:avLst/>
          </a:prstGeom>
          <a:ln w="0">
            <a:noFill/>
          </a:ln>
        </p:spPr>
      </p:pic>
      <p:sp>
        <p:nvSpPr>
          <p:cNvPr id="298" name="Rectangle 6"/>
          <p:cNvSpPr/>
          <p:nvPr/>
        </p:nvSpPr>
        <p:spPr>
          <a:xfrm rot="16200000">
            <a:off x="8784720" y="2733840"/>
            <a:ext cx="407520" cy="474372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299" name="TextBox 7"/>
          <p:cNvSpPr/>
          <p:nvPr/>
        </p:nvSpPr>
        <p:spPr>
          <a:xfrm>
            <a:off x="2814840" y="6300000"/>
            <a:ext cx="602964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44546a"/>
                </a:solidFill>
                <a:latin typeface="Arial"/>
                <a:ea typeface="Tahoma"/>
              </a:rPr>
              <a:t>only</a:t>
            </a:r>
            <a:r>
              <a:rPr b="0" lang="en-US" sz="2400" spc="-1" strike="noStrike">
                <a:solidFill>
                  <a:srgbClr val="5b9bd5"/>
                </a:solidFill>
                <a:latin typeface="Calibri"/>
                <a:ea typeface="Tahoma"/>
              </a:rPr>
              <a:t> </a:t>
            </a:r>
            <a:r>
              <a:rPr b="0" lang="en-US" sz="2400" spc="-1" strike="noStrike">
                <a:solidFill>
                  <a:srgbClr val="ed7d31"/>
                </a:solidFill>
                <a:latin typeface="Calibri"/>
                <a:ea typeface="Tahoma"/>
              </a:rPr>
              <a:t>7 papers </a:t>
            </a:r>
            <a:r>
              <a:rPr b="0" lang="en-US" sz="2400" spc="-1" strike="noStrike">
                <a:solidFill>
                  <a:srgbClr val="44546a"/>
                </a:solidFill>
                <a:latin typeface="Calibri"/>
                <a:ea typeface="Tahoma"/>
              </a:rPr>
              <a:t>address default severity level</a:t>
            </a:r>
            <a:endParaRPr b="0" lang="en-US" sz="2400" spc="-1" strike="noStrike">
              <a:latin typeface="Arial"/>
            </a:endParaRPr>
          </a:p>
        </p:txBody>
      </p:sp>
      <p:sp>
        <p:nvSpPr>
          <p:cNvPr id="300" name="Elbow Connector 9"/>
          <p:cNvSpPr/>
          <p:nvPr/>
        </p:nvSpPr>
        <p:spPr>
          <a:xfrm flipV="1">
            <a:off x="8844840" y="5308920"/>
            <a:ext cx="144000" cy="1220760"/>
          </a:xfrm>
          <a:prstGeom prst="bentConnector4">
            <a:avLst>
              <a:gd name="adj1" fmla="val 399910"/>
              <a:gd name="adj2" fmla="val 28943"/>
            </a:avLst>
          </a:prstGeom>
          <a:noFill/>
          <a:ln w="38100">
            <a:solidFill>
              <a:srgbClr val="ff0000"/>
            </a:solidFill>
            <a:tailEnd len="med" type="arrow" w="med"/>
          </a:ln>
        </p:spPr>
        <p:style>
          <a:lnRef idx="1">
            <a:schemeClr val="accent1"/>
          </a:lnRef>
          <a:fillRef idx="0">
            <a:schemeClr val="accent1"/>
          </a:fillRef>
          <a:effectRef idx="0">
            <a:schemeClr val="accent1"/>
          </a:effectRef>
          <a:fontRef idx="minor"/>
        </p:style>
      </p:sp>
      <p:sp>
        <p:nvSpPr>
          <p:cNvPr id="301" name="TextBox 21"/>
          <p:cNvSpPr/>
          <p:nvPr/>
        </p:nvSpPr>
        <p:spPr>
          <a:xfrm>
            <a:off x="325800" y="5838480"/>
            <a:ext cx="3950280" cy="456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44546a"/>
                </a:solidFill>
                <a:latin typeface="Arial"/>
                <a:ea typeface="Tahoma"/>
              </a:rPr>
              <a:t>jira</a:t>
            </a:r>
            <a:r>
              <a:rPr b="0" lang="en-US" sz="2400" spc="-1" strike="noStrike">
                <a:solidFill>
                  <a:srgbClr val="5b9bd5"/>
                </a:solidFill>
                <a:latin typeface="Calibri"/>
                <a:ea typeface="Tahoma"/>
              </a:rPr>
              <a:t> </a:t>
            </a:r>
            <a:r>
              <a:rPr b="0" lang="en-US" sz="2400" spc="-1" strike="noStrike">
                <a:solidFill>
                  <a:srgbClr val="ed7d31"/>
                </a:solidFill>
                <a:latin typeface="Arial"/>
                <a:ea typeface="Tahoma"/>
              </a:rPr>
              <a:t>default</a:t>
            </a:r>
            <a:r>
              <a:rPr b="0" lang="en-US" sz="2400" spc="-1" strike="noStrike">
                <a:solidFill>
                  <a:srgbClr val="ed7d31"/>
                </a:solidFill>
                <a:latin typeface="Calibri"/>
                <a:ea typeface="Tahoma"/>
              </a:rPr>
              <a:t> </a:t>
            </a:r>
            <a:r>
              <a:rPr b="0" lang="en-US" sz="2400" spc="-1" strike="noStrike">
                <a:solidFill>
                  <a:srgbClr val="ed7d31"/>
                </a:solidFill>
                <a:latin typeface="Arial"/>
                <a:ea typeface="Tahoma"/>
              </a:rPr>
              <a:t>severity</a:t>
            </a:r>
            <a:r>
              <a:rPr b="0" lang="en-US" sz="2400" spc="-1" strike="noStrike">
                <a:solidFill>
                  <a:srgbClr val="ed7d31"/>
                </a:solidFill>
                <a:latin typeface="Calibri"/>
                <a:ea typeface="Tahoma"/>
              </a:rPr>
              <a:t> </a:t>
            </a:r>
            <a:r>
              <a:rPr b="0" lang="en-US" sz="2400" spc="-1" strike="noStrike">
                <a:solidFill>
                  <a:srgbClr val="44546a"/>
                </a:solidFill>
                <a:latin typeface="Arial"/>
                <a:ea typeface="Tahoma"/>
              </a:rPr>
              <a:t>level</a:t>
            </a:r>
            <a:endParaRPr b="0" lang="en-US" sz="2400" spc="-1" strike="noStrike">
              <a:latin typeface="Arial"/>
            </a:endParaRPr>
          </a:p>
        </p:txBody>
      </p:sp>
      <p:sp>
        <p:nvSpPr>
          <p:cNvPr id="302" name="TextBox 22"/>
          <p:cNvSpPr/>
          <p:nvPr/>
        </p:nvSpPr>
        <p:spPr>
          <a:xfrm>
            <a:off x="258120" y="1402560"/>
            <a:ext cx="561708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595959"/>
                </a:solidFill>
                <a:latin typeface="Arial"/>
                <a:ea typeface="Tahoma"/>
              </a:rPr>
              <a:t>From our exploratory Cassandra data</a:t>
            </a:r>
            <a:endParaRPr b="0" lang="en-US" sz="2400" spc="-1" strike="noStrike">
              <a:latin typeface="Arial"/>
            </a:endParaRPr>
          </a:p>
        </p:txBody>
      </p:sp>
      <p:sp>
        <p:nvSpPr>
          <p:cNvPr id="303" name="TextBox 23"/>
          <p:cNvSpPr/>
          <p:nvPr/>
        </p:nvSpPr>
        <p:spPr>
          <a:xfrm>
            <a:off x="7350120" y="1056240"/>
            <a:ext cx="399276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595959"/>
                </a:solidFill>
                <a:latin typeface="Arial"/>
                <a:ea typeface="Tahoma"/>
              </a:rPr>
              <a:t>From our Mapping Review</a:t>
            </a:r>
            <a:endParaRPr b="0" lang="en-US" sz="2400" spc="-1" strike="noStrike">
              <a:latin typeface="Arial"/>
            </a:endParaRPr>
          </a:p>
        </p:txBody>
      </p:sp>
      <p:sp>
        <p:nvSpPr>
          <p:cNvPr id="304" name="Elbow Connector 17"/>
          <p:cNvSpPr/>
          <p:nvPr/>
        </p:nvSpPr>
        <p:spPr>
          <a:xfrm flipH="1" rot="10800000">
            <a:off x="324720" y="5040360"/>
            <a:ext cx="1186920" cy="1028880"/>
          </a:xfrm>
          <a:prstGeom prst="bentConnector3">
            <a:avLst>
              <a:gd name="adj1" fmla="val -19256"/>
            </a:avLst>
          </a:prstGeom>
          <a:noFill/>
          <a:ln w="38100">
            <a:solidFill>
              <a:srgbClr val="ff0000"/>
            </a:solidFill>
            <a:tailEnd len="med" type="arrow" w="med"/>
          </a:ln>
        </p:spPr>
        <p:style>
          <a:lnRef idx="1">
            <a:schemeClr val="accent1"/>
          </a:lnRef>
          <a:fillRef idx="0">
            <a:schemeClr val="accent1"/>
          </a:fillRef>
          <a:effectRef idx="0">
            <a:schemeClr val="accent1"/>
          </a:effectRef>
          <a:fontRef idx="minor"/>
        </p:style>
      </p:sp>
      <p:sp>
        <p:nvSpPr>
          <p:cNvPr id="305" name="Slide Number Placeholder 8"/>
          <p:cNvSpPr txBox="1"/>
          <p:nvPr/>
        </p:nvSpPr>
        <p:spPr>
          <a:xfrm>
            <a:off x="10886400" y="6306840"/>
            <a:ext cx="948960" cy="364680"/>
          </a:xfrm>
          <a:prstGeom prst="rect">
            <a:avLst/>
          </a:prstGeom>
          <a:noFill/>
          <a:ln w="0">
            <a:noFill/>
          </a:ln>
        </p:spPr>
        <p:txBody>
          <a:bodyPr anchor="ctr">
            <a:noAutofit/>
          </a:bodyPr>
          <a:p>
            <a:pPr algn="r">
              <a:lnSpc>
                <a:spcPct val="100000"/>
              </a:lnSpc>
            </a:pPr>
            <a:fld id="{CE75FE8A-5094-4FD1-818D-275753F0B511}"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06" name="Table 5"/>
          <p:cNvGraphicFramePr/>
          <p:nvPr/>
        </p:nvGraphicFramePr>
        <p:xfrm>
          <a:off x="3313800" y="2151360"/>
          <a:ext cx="8521560" cy="1482840"/>
        </p:xfrm>
        <a:graphic>
          <a:graphicData uri="http://schemas.openxmlformats.org/drawingml/2006/table">
            <a:tbl>
              <a:tblPr/>
              <a:tblGrid>
                <a:gridCol w="1056960"/>
                <a:gridCol w="1180080"/>
                <a:gridCol w="1712160"/>
                <a:gridCol w="897480"/>
                <a:gridCol w="831240"/>
                <a:gridCol w="764640"/>
                <a:gridCol w="914400"/>
                <a:gridCol w="1164600"/>
              </a:tblGrid>
              <a:tr h="370800">
                <a:tc>
                  <a:tcPr marL="91440" marR="91440">
                    <a:lnL w="12240">
                      <a:noFill/>
                    </a:lnL>
                    <a:lnR w="12240">
                      <a:solidFill>
                        <a:srgbClr val="000000"/>
                      </a:solidFill>
                    </a:lnR>
                    <a:lnT w="12240">
                      <a:noFill/>
                    </a:lnT>
                    <a:lnB w="12240">
                      <a:noFill/>
                    </a:lnB>
                    <a:noFill/>
                  </a:tcPr>
                </a:tc>
                <a:tc>
                  <a:txBody>
                    <a:bodyPr>
                      <a:noAutofit/>
                    </a:bodyPr>
                    <a:p>
                      <a:pPr algn="ctr">
                        <a:lnSpc>
                          <a:spcPct val="100000"/>
                        </a:lnSpc>
                      </a:pPr>
                      <a:r>
                        <a:rPr b="0" lang="en-US" sz="1800" spc="-1" strike="noStrike">
                          <a:solidFill>
                            <a:srgbClr val="000000"/>
                          </a:solidFill>
                          <a:latin typeface="Arial"/>
                          <a:ea typeface="Tahoma"/>
                        </a:rPr>
                        <a:t>Product</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Number of Dependents</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Term</a:t>
                      </a:r>
                      <a:r>
                        <a:rPr b="0" lang="en-US" sz="1800" spc="-1" strike="noStrike" baseline="-25000">
                          <a:solidFill>
                            <a:srgbClr val="000000"/>
                          </a:solidFill>
                          <a:latin typeface="Arial"/>
                          <a:ea typeface="Tahoma"/>
                        </a:rPr>
                        <a:t>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Term</a:t>
                      </a:r>
                      <a:r>
                        <a:rPr b="0" lang="en-US" sz="1800" spc="-1" strike="noStrike" baseline="-25000">
                          <a:solidFill>
                            <a:srgbClr val="000000"/>
                          </a:solidFill>
                          <a:latin typeface="Arial"/>
                          <a:ea typeface="Tahoma"/>
                        </a:rPr>
                        <a:t>2</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Term</a:t>
                      </a:r>
                      <a:r>
                        <a:rPr b="0" lang="en-US" sz="1800" spc="-1" strike="noStrike" baseline="-25000">
                          <a:solidFill>
                            <a:srgbClr val="000000"/>
                          </a:solidFill>
                          <a:latin typeface="Arial"/>
                          <a:ea typeface="Tahoma"/>
                        </a:rPr>
                        <a:t>n</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Arial"/>
                          <a:ea typeface="Tahoma"/>
                        </a:rPr>
                        <a:t>Severity</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gn="r">
                        <a:lnSpc>
                          <a:spcPct val="100000"/>
                        </a:lnSpc>
                      </a:pPr>
                      <a:r>
                        <a:rPr b="0" lang="en-US" sz="1800" spc="-1" strike="noStrike">
                          <a:solidFill>
                            <a:srgbClr val="000000"/>
                          </a:solidFill>
                          <a:latin typeface="Arial"/>
                          <a:ea typeface="Tahoma"/>
                        </a:rPr>
                        <a:t>Bug-1</a:t>
                      </a:r>
                      <a:endParaRPr b="0" lang="en-US" sz="1800" spc="-1" strike="noStrike">
                        <a:latin typeface="Arial"/>
                      </a:endParaRPr>
                    </a:p>
                  </a:txBody>
                  <a:tcPr marL="91440" marR="91440">
                    <a:lnL w="12240">
                      <a:noFill/>
                    </a:lnL>
                    <a:lnR w="12240">
                      <a:solidFill>
                        <a:srgbClr val="000000"/>
                      </a:solidFill>
                    </a:lnR>
                    <a:lnT w="12240">
                      <a:noFill/>
                    </a:lnT>
                    <a:lnB w="12240">
                      <a:no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gn="r">
                        <a:lnSpc>
                          <a:spcPct val="100000"/>
                        </a:lnSpc>
                      </a:pPr>
                      <a:r>
                        <a:rPr b="0" lang="en-US" sz="1800" spc="-1" strike="noStrike">
                          <a:solidFill>
                            <a:srgbClr val="000000"/>
                          </a:solidFill>
                          <a:latin typeface="Arial"/>
                          <a:ea typeface="Tahoma"/>
                        </a:rPr>
                        <a:t>Bug-2</a:t>
                      </a:r>
                      <a:endParaRPr b="0" lang="en-US" sz="1800" spc="-1" strike="noStrike">
                        <a:latin typeface="Arial"/>
                      </a:endParaRPr>
                    </a:p>
                  </a:txBody>
                  <a:tcPr marL="91440" marR="91440">
                    <a:lnL w="12240">
                      <a:noFill/>
                    </a:lnL>
                    <a:lnR w="12240">
                      <a:solidFill>
                        <a:srgbClr val="000000"/>
                      </a:solidFill>
                    </a:lnR>
                    <a:lnT w="12240">
                      <a:noFill/>
                    </a:lnT>
                    <a:lnB w="12240">
                      <a:no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gn="r">
                        <a:lnSpc>
                          <a:spcPct val="100000"/>
                        </a:lnSpc>
                      </a:pPr>
                      <a:r>
                        <a:rPr b="0" lang="en-US" sz="1800" spc="-1" strike="noStrike">
                          <a:solidFill>
                            <a:srgbClr val="000000"/>
                          </a:solidFill>
                          <a:latin typeface="Arial"/>
                          <a:ea typeface="Tahoma"/>
                        </a:rPr>
                        <a:t>Bug-3</a:t>
                      </a:r>
                      <a:endParaRPr b="0" lang="en-US" sz="1800" spc="-1" strike="noStrike">
                        <a:latin typeface="Arial"/>
                      </a:endParaRPr>
                    </a:p>
                  </a:txBody>
                  <a:tcPr marL="91440" marR="91440">
                    <a:lnL w="12240">
                      <a:noFill/>
                    </a:lnL>
                    <a:lnR w="12240">
                      <a:solidFill>
                        <a:srgbClr val="000000"/>
                      </a:solidFill>
                    </a:lnR>
                    <a:lnT w="12240">
                      <a:noFill/>
                    </a:lnT>
                    <a:lnB w="12240">
                      <a:no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307" name="Title 3"/>
          <p:cNvSpPr txBox="1"/>
          <p:nvPr/>
        </p:nvSpPr>
        <p:spPr>
          <a:xfrm>
            <a:off x="372600" y="365040"/>
            <a:ext cx="11612880" cy="610560"/>
          </a:xfrm>
          <a:prstGeom prst="rect">
            <a:avLst/>
          </a:prstGeom>
          <a:noFill/>
          <a:ln w="0">
            <a:noFill/>
          </a:ln>
        </p:spPr>
        <p:txBody>
          <a:bodyPr anchor="ctr">
            <a:noAutofit/>
          </a:bodyPr>
          <a:p>
            <a:pPr>
              <a:lnSpc>
                <a:spcPct val="90000"/>
              </a:lnSpc>
            </a:pPr>
            <a:r>
              <a:rPr b="1" lang="en-US" sz="2700" spc="-1" strike="noStrike">
                <a:solidFill>
                  <a:srgbClr val="595959"/>
                </a:solidFill>
                <a:latin typeface="Arial"/>
              </a:rPr>
              <a:t>Address High Dimensionality Data in Bug Report Repositories (G2.2) </a:t>
            </a:r>
            <a:endParaRPr b="0" lang="en-US" sz="2700" spc="-1" strike="noStrike">
              <a:solidFill>
                <a:srgbClr val="000000"/>
              </a:solidFill>
              <a:latin typeface="Calibri"/>
            </a:endParaRPr>
          </a:p>
        </p:txBody>
      </p:sp>
      <p:sp>
        <p:nvSpPr>
          <p:cNvPr id="308" name="Folded Corner 16"/>
          <p:cNvSpPr/>
          <p:nvPr/>
        </p:nvSpPr>
        <p:spPr>
          <a:xfrm>
            <a:off x="510840" y="1470240"/>
            <a:ext cx="2395440" cy="343404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en-US" sz="1600" spc="-1" strike="noStrike">
                <a:solidFill>
                  <a:srgbClr val="ffffff"/>
                </a:solidFill>
                <a:latin typeface="Arial"/>
                <a:ea typeface="Tahoma"/>
              </a:rPr>
              <a:t>…</a:t>
            </a:r>
            <a:r>
              <a:rPr b="0" lang="en-US" sz="1600" spc="-1" strike="noStrike">
                <a:solidFill>
                  <a:srgbClr val="ffffff"/>
                </a:solidFill>
                <a:latin typeface="Arial"/>
                <a:ea typeface="Tahoma"/>
              </a:rPr>
              <a:t>.</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800" spc="-1" strike="noStrike">
                <a:solidFill>
                  <a:srgbClr val="808080"/>
                </a:solidFill>
                <a:latin typeface="Arial"/>
                <a:ea typeface="Tahoma"/>
              </a:rPr>
              <a:t>BUG REPORT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600" spc="-1" strike="noStrike">
                <a:solidFill>
                  <a:srgbClr val="808080"/>
                </a:solidFill>
                <a:latin typeface="Arial"/>
                <a:ea typeface="Tahoma"/>
              </a:rPr>
              <a:t>CC list</a:t>
            </a:r>
            <a:endParaRPr b="0" lang="en-US" sz="1600" spc="-1" strike="noStrike">
              <a:latin typeface="Arial"/>
            </a:endParaRPr>
          </a:p>
          <a:p>
            <a:pPr>
              <a:lnSpc>
                <a:spcPct val="100000"/>
              </a:lnSpc>
            </a:pPr>
            <a:r>
              <a:rPr b="0" lang="en-US" sz="1600" spc="-1" strike="noStrike">
                <a:solidFill>
                  <a:srgbClr val="ed7d31"/>
                </a:solidFill>
                <a:latin typeface="Arial"/>
                <a:ea typeface="Tahoma"/>
              </a:rPr>
              <a:t>Comment</a:t>
            </a:r>
            <a:endParaRPr b="0" lang="en-US" sz="1600" spc="-1" strike="noStrike">
              <a:latin typeface="Arial"/>
            </a:endParaRPr>
          </a:p>
          <a:p>
            <a:pPr>
              <a:lnSpc>
                <a:spcPct val="100000"/>
              </a:lnSpc>
            </a:pPr>
            <a:r>
              <a:rPr b="0" lang="en-US" sz="1600" spc="-1" strike="noStrike">
                <a:solidFill>
                  <a:srgbClr val="ed7d31"/>
                </a:solidFill>
                <a:latin typeface="Arial"/>
                <a:ea typeface="Tahoma"/>
              </a:rPr>
              <a:t>Description</a:t>
            </a:r>
            <a:endParaRPr b="0" lang="en-US" sz="1600" spc="-1" strike="noStrike">
              <a:latin typeface="Arial"/>
            </a:endParaRPr>
          </a:p>
          <a:p>
            <a:pPr>
              <a:lnSpc>
                <a:spcPct val="100000"/>
              </a:lnSpc>
            </a:pPr>
            <a:r>
              <a:rPr b="0" lang="en-US" sz="1600" spc="-1" strike="noStrike">
                <a:solidFill>
                  <a:srgbClr val="a5a5a5"/>
                </a:solidFill>
                <a:latin typeface="Arial"/>
                <a:ea typeface="Tahoma"/>
              </a:rPr>
              <a:t>…</a:t>
            </a:r>
            <a:endParaRPr b="0" lang="en-US" sz="1600" spc="-1" strike="noStrike">
              <a:latin typeface="Arial"/>
            </a:endParaRPr>
          </a:p>
          <a:p>
            <a:pPr>
              <a:lnSpc>
                <a:spcPct val="100000"/>
              </a:lnSpc>
            </a:pPr>
            <a:r>
              <a:rPr b="0" lang="en-US" sz="1600" spc="-1" strike="noStrike">
                <a:solidFill>
                  <a:srgbClr val="a5a5a5"/>
                </a:solidFill>
                <a:latin typeface="Arial"/>
                <a:ea typeface="Tahoma"/>
              </a:rPr>
              <a:t>Number of Dependents</a:t>
            </a:r>
            <a:endParaRPr b="0" lang="en-US" sz="1600" spc="-1" strike="noStrike">
              <a:latin typeface="Arial"/>
            </a:endParaRPr>
          </a:p>
          <a:p>
            <a:pPr>
              <a:lnSpc>
                <a:spcPct val="100000"/>
              </a:lnSpc>
            </a:pPr>
            <a:r>
              <a:rPr b="0" lang="en-US" sz="1600" spc="-1" strike="noStrike">
                <a:solidFill>
                  <a:srgbClr val="a5a5a5"/>
                </a:solidFill>
                <a:latin typeface="Arial"/>
                <a:ea typeface="Tahoma"/>
              </a:rPr>
              <a:t>Product</a:t>
            </a:r>
            <a:endParaRPr b="0" lang="en-US" sz="1600" spc="-1" strike="noStrike">
              <a:latin typeface="Arial"/>
            </a:endParaRPr>
          </a:p>
          <a:p>
            <a:pPr>
              <a:lnSpc>
                <a:spcPct val="100000"/>
              </a:lnSpc>
            </a:pPr>
            <a:r>
              <a:rPr b="0" lang="en-US" sz="1600" spc="-1" strike="noStrike">
                <a:solidFill>
                  <a:srgbClr val="a5a5a5"/>
                </a:solidFill>
                <a:latin typeface="Arial"/>
                <a:ea typeface="Tahoma"/>
              </a:rPr>
              <a:t>Reporter Name</a:t>
            </a:r>
            <a:endParaRPr b="0" lang="en-US" sz="1600" spc="-1" strike="noStrike">
              <a:latin typeface="Arial"/>
            </a:endParaRPr>
          </a:p>
          <a:p>
            <a:pPr>
              <a:lnSpc>
                <a:spcPct val="100000"/>
              </a:lnSpc>
            </a:pPr>
            <a:r>
              <a:rPr b="0" lang="en-US" sz="1600" spc="-1" strike="noStrike">
                <a:solidFill>
                  <a:srgbClr val="ed7d31"/>
                </a:solidFill>
                <a:latin typeface="Arial"/>
                <a:ea typeface="Tahoma"/>
              </a:rPr>
              <a:t>Summary</a:t>
            </a:r>
            <a:endParaRPr b="0" lang="en-US" sz="1600" spc="-1" strike="noStrike">
              <a:latin typeface="Arial"/>
            </a:endParaRPr>
          </a:p>
          <a:p>
            <a:pPr>
              <a:lnSpc>
                <a:spcPct val="100000"/>
              </a:lnSpc>
            </a:pPr>
            <a:r>
              <a:rPr b="0" lang="en-US" sz="1600" spc="-1" strike="noStrike">
                <a:solidFill>
                  <a:srgbClr val="548235"/>
                </a:solidFill>
                <a:latin typeface="Arial"/>
                <a:ea typeface="Tahoma"/>
              </a:rPr>
              <a:t>…</a:t>
            </a:r>
            <a:endParaRPr b="0" lang="en-US" sz="1600" spc="-1" strike="noStrike">
              <a:latin typeface="Arial"/>
            </a:endParaRPr>
          </a:p>
          <a:p>
            <a:pPr>
              <a:lnSpc>
                <a:spcPct val="100000"/>
              </a:lnSpc>
            </a:pPr>
            <a:r>
              <a:rPr b="0" lang="en-US" sz="1600" spc="-1" strike="noStrike">
                <a:solidFill>
                  <a:srgbClr val="a5a5a5"/>
                </a:solidFill>
                <a:latin typeface="Arial"/>
                <a:ea typeface="Tahoma"/>
              </a:rPr>
              <a:t>Severity</a:t>
            </a:r>
            <a:endParaRPr b="0" lang="en-US" sz="1600" spc="-1" strike="noStrike">
              <a:latin typeface="Arial"/>
            </a:endParaRPr>
          </a:p>
          <a:p>
            <a:pPr>
              <a:lnSpc>
                <a:spcPct val="100000"/>
              </a:lnSpc>
            </a:pPr>
            <a:r>
              <a:rPr b="0" lang="en-US" sz="1600" spc="-1" strike="noStrike">
                <a:solidFill>
                  <a:srgbClr val="ffffff"/>
                </a:solidFill>
                <a:latin typeface="Arial"/>
                <a:ea typeface="Tahoma"/>
              </a:rPr>
              <a:t>…</a:t>
            </a:r>
            <a:endParaRPr b="0" lang="en-US" sz="1600" spc="-1" strike="noStrike">
              <a:latin typeface="Arial"/>
            </a:endParaRPr>
          </a:p>
        </p:txBody>
      </p:sp>
      <p:sp>
        <p:nvSpPr>
          <p:cNvPr id="309" name="TextBox 21"/>
          <p:cNvSpPr/>
          <p:nvPr/>
        </p:nvSpPr>
        <p:spPr>
          <a:xfrm>
            <a:off x="8063640" y="1526040"/>
            <a:ext cx="1502640" cy="577440"/>
          </a:xfrm>
          <a:prstGeom prst="rect">
            <a:avLst/>
          </a:prstGeom>
          <a:solidFill>
            <a:schemeClr val="bg1"/>
          </a:solidFill>
          <a:ln w="0">
            <a:noFill/>
          </a:ln>
        </p:spPr>
        <p:style>
          <a:lnRef idx="0"/>
          <a:fillRef idx="0"/>
          <a:effectRef idx="0"/>
          <a:fontRef idx="minor"/>
        </p:style>
        <p:txBody>
          <a:bodyPr wrap="none" lIns="90000" rIns="90000" tIns="45000" bIns="45000" anchor="ctr">
            <a:spAutoFit/>
          </a:bodyPr>
          <a:p>
            <a:pPr algn="ctr">
              <a:lnSpc>
                <a:spcPct val="100000"/>
              </a:lnSpc>
            </a:pPr>
            <a:r>
              <a:rPr b="0" lang="en-US" sz="1600" spc="-1" strike="noStrike">
                <a:solidFill>
                  <a:srgbClr val="000000"/>
                </a:solidFill>
                <a:latin typeface="Calibri"/>
              </a:rPr>
              <a:t>Unstructured</a:t>
            </a:r>
            <a:endParaRPr b="0" lang="en-US" sz="1600" spc="-1" strike="noStrike">
              <a:latin typeface="Arial"/>
            </a:endParaRPr>
          </a:p>
          <a:p>
            <a:pPr algn="ctr">
              <a:lnSpc>
                <a:spcPct val="100000"/>
              </a:lnSpc>
            </a:pPr>
            <a:r>
              <a:rPr b="0" lang="en-US" sz="1600" spc="-1" strike="noStrike">
                <a:solidFill>
                  <a:srgbClr val="000000"/>
                </a:solidFill>
                <a:latin typeface="Calibri"/>
              </a:rPr>
              <a:t>text</a:t>
            </a:r>
            <a:endParaRPr b="0" lang="en-US" sz="1600" spc="-1" strike="noStrike">
              <a:latin typeface="Arial"/>
            </a:endParaRPr>
          </a:p>
        </p:txBody>
      </p:sp>
      <p:sp>
        <p:nvSpPr>
          <p:cNvPr id="310" name="Rectangle 1"/>
          <p:cNvSpPr/>
          <p:nvPr/>
        </p:nvSpPr>
        <p:spPr>
          <a:xfrm>
            <a:off x="7017120" y="1240920"/>
            <a:ext cx="3756600" cy="280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sp>
        <p:nvSpPr>
          <p:cNvPr id="311" name="TextBox 6"/>
          <p:cNvSpPr/>
          <p:nvPr/>
        </p:nvSpPr>
        <p:spPr>
          <a:xfrm rot="18417600">
            <a:off x="6366960" y="2165760"/>
            <a:ext cx="5337000" cy="6386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ed7d31"/>
                </a:solidFill>
                <a:latin typeface="Calibri"/>
              </a:rPr>
              <a:t>High dimensionality</a:t>
            </a:r>
            <a:endParaRPr b="0" lang="en-US" sz="3600" spc="-1" strike="noStrike">
              <a:latin typeface="Arial"/>
            </a:endParaRPr>
          </a:p>
        </p:txBody>
      </p:sp>
      <p:sp>
        <p:nvSpPr>
          <p:cNvPr id="312" name="Slide Number Placeholder 2"/>
          <p:cNvSpPr txBox="1"/>
          <p:nvPr/>
        </p:nvSpPr>
        <p:spPr>
          <a:xfrm>
            <a:off x="10886400" y="6306840"/>
            <a:ext cx="948960" cy="364680"/>
          </a:xfrm>
          <a:prstGeom prst="rect">
            <a:avLst/>
          </a:prstGeom>
          <a:noFill/>
          <a:ln w="0">
            <a:noFill/>
          </a:ln>
        </p:spPr>
        <p:txBody>
          <a:bodyPr anchor="ctr">
            <a:noAutofit/>
          </a:bodyPr>
          <a:p>
            <a:pPr algn="r">
              <a:lnSpc>
                <a:spcPct val="100000"/>
              </a:lnSpc>
            </a:pPr>
            <a:fld id="{4C843CBC-D4D3-441A-8DAD-CD2E7BA930A1}" type="slidenum">
              <a:rPr b="0" lang="en-US" sz="2800" spc="-1" strike="noStrike">
                <a:solidFill>
                  <a:srgbClr val="b4b4b4"/>
                </a:solidFill>
                <a:latin typeface="Calibri"/>
              </a:rPr>
              <a:t>&lt;number&gt;</a:t>
            </a:fld>
            <a:endParaRPr b="0" lang="en-US" sz="2800" spc="-1" strike="noStrike">
              <a:latin typeface="Times New Roman"/>
            </a:endParaRPr>
          </a:p>
        </p:txBody>
      </p:sp>
      <p:sp>
        <p:nvSpPr>
          <p:cNvPr id="313" name="TextBox 8"/>
          <p:cNvSpPr/>
          <p:nvPr/>
        </p:nvSpPr>
        <p:spPr>
          <a:xfrm>
            <a:off x="8043840" y="6059160"/>
            <a:ext cx="37778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95959"/>
                </a:solidFill>
                <a:latin typeface="Calibri"/>
              </a:rPr>
              <a:t>Features Selection Methods</a:t>
            </a:r>
            <a:endParaRPr b="0" lang="en-US" sz="1800" spc="-1" strike="noStrike">
              <a:latin typeface="Arial"/>
            </a:endParaRPr>
          </a:p>
        </p:txBody>
      </p:sp>
      <p:pic>
        <p:nvPicPr>
          <p:cNvPr id="314" name="Content Placeholder 4" descr=""/>
          <p:cNvPicPr/>
          <p:nvPr/>
        </p:nvPicPr>
        <p:blipFill>
          <a:blip r:embed="rId1"/>
          <a:stretch/>
        </p:blipFill>
        <p:spPr>
          <a:xfrm>
            <a:off x="4575600" y="4465440"/>
            <a:ext cx="6714360" cy="1593720"/>
          </a:xfrm>
          <a:prstGeom prst="rect">
            <a:avLst/>
          </a:prstGeom>
          <a:ln w="0">
            <a:noFill/>
          </a:ln>
        </p:spPr>
      </p:pic>
      <p:sp>
        <p:nvSpPr>
          <p:cNvPr id="315" name="Rectangle 10"/>
          <p:cNvSpPr/>
          <p:nvPr/>
        </p:nvSpPr>
        <p:spPr>
          <a:xfrm>
            <a:off x="4512240" y="4327920"/>
            <a:ext cx="1702440" cy="185832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316" name="Rectangle 4"/>
          <p:cNvSpPr/>
          <p:nvPr/>
        </p:nvSpPr>
        <p:spPr>
          <a:xfrm>
            <a:off x="1392840" y="5257440"/>
            <a:ext cx="30416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95959"/>
                </a:solidFill>
                <a:latin typeface="Arial"/>
                <a:ea typeface="Tahoma"/>
              </a:rPr>
              <a:t>From our Mapping Review</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Content Placeholder 4" descr=""/>
          <p:cNvPicPr/>
          <p:nvPr/>
        </p:nvPicPr>
        <p:blipFill>
          <a:blip r:embed="rId1"/>
          <a:srcRect l="0" t="0" r="0" b="60579"/>
          <a:stretch/>
        </p:blipFill>
        <p:spPr>
          <a:xfrm>
            <a:off x="425160" y="1755000"/>
            <a:ext cx="10955520" cy="1941840"/>
          </a:xfrm>
          <a:prstGeom prst="rect">
            <a:avLst/>
          </a:prstGeom>
          <a:ln w="0">
            <a:noFill/>
          </a:ln>
        </p:spPr>
      </p:pic>
      <p:sp>
        <p:nvSpPr>
          <p:cNvPr id="318" name="Title 5"/>
          <p:cNvSpPr txBox="1"/>
          <p:nvPr/>
        </p:nvSpPr>
        <p:spPr>
          <a:xfrm>
            <a:off x="372600" y="407520"/>
            <a:ext cx="10944360" cy="84960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Improve the Severity Level Predictors Performance (G2.3) </a:t>
            </a:r>
            <a:endParaRPr b="0" lang="en-US" sz="2800" spc="-1" strike="noStrike">
              <a:solidFill>
                <a:srgbClr val="000000"/>
              </a:solidFill>
              <a:latin typeface="Calibri"/>
            </a:endParaRPr>
          </a:p>
        </p:txBody>
      </p:sp>
      <p:sp>
        <p:nvSpPr>
          <p:cNvPr id="319" name="Rectangle 50"/>
          <p:cNvSpPr/>
          <p:nvPr/>
        </p:nvSpPr>
        <p:spPr>
          <a:xfrm flipH="1" rot="16200000">
            <a:off x="5509800" y="-3070080"/>
            <a:ext cx="734040" cy="1100808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320" name="Slide Number Placeholder 9"/>
          <p:cNvSpPr txBox="1"/>
          <p:nvPr/>
        </p:nvSpPr>
        <p:spPr>
          <a:xfrm>
            <a:off x="10886400" y="6306840"/>
            <a:ext cx="948960" cy="364680"/>
          </a:xfrm>
          <a:prstGeom prst="rect">
            <a:avLst/>
          </a:prstGeom>
          <a:noFill/>
          <a:ln w="0">
            <a:noFill/>
          </a:ln>
        </p:spPr>
        <p:txBody>
          <a:bodyPr anchor="ctr">
            <a:noAutofit/>
          </a:bodyPr>
          <a:p>
            <a:pPr algn="r">
              <a:lnSpc>
                <a:spcPct val="100000"/>
              </a:lnSpc>
            </a:pPr>
            <a:fld id="{57296265-25AB-454A-857D-A7F109F300B0}" type="slidenum">
              <a:rPr b="0" lang="en-US" sz="2800" spc="-1" strike="noStrike">
                <a:solidFill>
                  <a:srgbClr val="b4b4b4"/>
                </a:solidFill>
                <a:latin typeface="Calibri"/>
              </a:rPr>
              <a:t>&lt;number&gt;</a:t>
            </a:fld>
            <a:endParaRPr b="0" lang="en-US" sz="2800" spc="-1" strike="noStrike">
              <a:latin typeface="Times New Roman"/>
            </a:endParaRPr>
          </a:p>
        </p:txBody>
      </p:sp>
      <p:sp>
        <p:nvSpPr>
          <p:cNvPr id="321" name="TextBox 12"/>
          <p:cNvSpPr/>
          <p:nvPr/>
        </p:nvSpPr>
        <p:spPr>
          <a:xfrm>
            <a:off x="443160" y="1206720"/>
            <a:ext cx="409464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595959"/>
                </a:solidFill>
                <a:latin typeface="Arial"/>
                <a:ea typeface="Tahoma"/>
              </a:rPr>
              <a:t>From our Mapping Review:</a:t>
            </a:r>
            <a:endParaRPr b="0" lang="en-US" sz="2400" spc="-1" strike="noStrike">
              <a:latin typeface="Arial"/>
            </a:endParaRPr>
          </a:p>
        </p:txBody>
      </p:sp>
      <p:sp>
        <p:nvSpPr>
          <p:cNvPr id="322" name="TextBox 6"/>
          <p:cNvSpPr/>
          <p:nvPr/>
        </p:nvSpPr>
        <p:spPr>
          <a:xfrm>
            <a:off x="9591840" y="3582360"/>
            <a:ext cx="20206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95959"/>
                </a:solidFill>
                <a:latin typeface="Calibri"/>
              </a:rPr>
              <a:t>ML algorithms</a:t>
            </a:r>
            <a:endParaRPr b="0" lang="en-US" sz="1800" spc="-1" strike="noStrike">
              <a:latin typeface="Arial"/>
            </a:endParaRPr>
          </a:p>
        </p:txBody>
      </p:sp>
      <p:pic>
        <p:nvPicPr>
          <p:cNvPr id="323" name="Content Placeholder 4" descr=""/>
          <p:cNvPicPr/>
          <p:nvPr/>
        </p:nvPicPr>
        <p:blipFill>
          <a:blip r:embed="rId2"/>
          <a:stretch/>
        </p:blipFill>
        <p:spPr>
          <a:xfrm>
            <a:off x="2904840" y="4331520"/>
            <a:ext cx="6714360" cy="1593720"/>
          </a:xfrm>
          <a:prstGeom prst="rect">
            <a:avLst/>
          </a:prstGeom>
          <a:ln w="0">
            <a:noFill/>
          </a:ln>
        </p:spPr>
      </p:pic>
      <p:sp>
        <p:nvSpPr>
          <p:cNvPr id="324" name="Rectangle 10"/>
          <p:cNvSpPr/>
          <p:nvPr/>
        </p:nvSpPr>
        <p:spPr>
          <a:xfrm>
            <a:off x="2841480" y="4194000"/>
            <a:ext cx="1702440" cy="185832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325" name="TextBox 13"/>
          <p:cNvSpPr/>
          <p:nvPr/>
        </p:nvSpPr>
        <p:spPr>
          <a:xfrm>
            <a:off x="6486120" y="5925600"/>
            <a:ext cx="36421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95959"/>
                </a:solidFill>
                <a:latin typeface="Calibri"/>
              </a:rPr>
              <a:t>Feature Selection Methods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3000" spc="-1" strike="noStrike">
                <a:solidFill>
                  <a:srgbClr val="595959"/>
                </a:solidFill>
                <a:latin typeface="Arial"/>
              </a:rPr>
              <a:t>Develop New Learning Models to Predict Severity Level (G3)</a:t>
            </a:r>
            <a:endParaRPr b="0" lang="en-US" sz="3000" spc="-1" strike="noStrike">
              <a:solidFill>
                <a:srgbClr val="000000"/>
              </a:solidFill>
              <a:latin typeface="Calibri"/>
            </a:endParaRPr>
          </a:p>
        </p:txBody>
      </p:sp>
      <p:sp>
        <p:nvSpPr>
          <p:cNvPr id="327" name="Can 1"/>
          <p:cNvSpPr/>
          <p:nvPr/>
        </p:nvSpPr>
        <p:spPr>
          <a:xfrm>
            <a:off x="515520" y="1645920"/>
            <a:ext cx="1629000" cy="11469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ea typeface="Tahoma"/>
              </a:rPr>
              <a:t>Bug Tracking Repository</a:t>
            </a:r>
            <a:endParaRPr b="0" lang="en-US" sz="1600" spc="-1" strike="noStrike">
              <a:latin typeface="Arial"/>
            </a:endParaRPr>
          </a:p>
        </p:txBody>
      </p:sp>
      <p:sp>
        <p:nvSpPr>
          <p:cNvPr id="328" name="Rounded Rectangle 2"/>
          <p:cNvSpPr/>
          <p:nvPr/>
        </p:nvSpPr>
        <p:spPr>
          <a:xfrm>
            <a:off x="2743200" y="1645920"/>
            <a:ext cx="3923280" cy="114696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800" spc="-1" strike="noStrike">
                <a:solidFill>
                  <a:srgbClr val="595959"/>
                </a:solidFill>
                <a:latin typeface="Arial"/>
              </a:rPr>
              <a:t>Bug Report Crawler</a:t>
            </a:r>
            <a:endParaRPr b="0" lang="en-US" sz="1800" spc="-1" strike="noStrike">
              <a:latin typeface="Arial"/>
            </a:endParaRPr>
          </a:p>
        </p:txBody>
      </p:sp>
      <p:sp>
        <p:nvSpPr>
          <p:cNvPr id="329" name="Rounded Rectangle 4"/>
          <p:cNvSpPr/>
          <p:nvPr/>
        </p:nvSpPr>
        <p:spPr>
          <a:xfrm>
            <a:off x="2909520" y="2078280"/>
            <a:ext cx="1146960" cy="54828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ea typeface="Tahoma"/>
              </a:rPr>
              <a:t>Bugzilla</a:t>
            </a:r>
            <a:endParaRPr b="0" lang="en-US" sz="1800" spc="-1" strike="noStrike">
              <a:latin typeface="Arial"/>
            </a:endParaRPr>
          </a:p>
        </p:txBody>
      </p:sp>
      <p:sp>
        <p:nvSpPr>
          <p:cNvPr id="330" name="Rounded Rectangle 48"/>
          <p:cNvSpPr/>
          <p:nvPr/>
        </p:nvSpPr>
        <p:spPr>
          <a:xfrm>
            <a:off x="4139640" y="2086560"/>
            <a:ext cx="1146960" cy="54828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ea typeface="Tahoma"/>
              </a:rPr>
              <a:t>Github</a:t>
            </a:r>
            <a:endParaRPr b="0" lang="en-US" sz="1800" spc="-1" strike="noStrike">
              <a:latin typeface="Arial"/>
            </a:endParaRPr>
          </a:p>
        </p:txBody>
      </p:sp>
      <p:sp>
        <p:nvSpPr>
          <p:cNvPr id="331" name="Rounded Rectangle 49"/>
          <p:cNvSpPr/>
          <p:nvPr/>
        </p:nvSpPr>
        <p:spPr>
          <a:xfrm>
            <a:off x="5370120" y="2094840"/>
            <a:ext cx="1146960" cy="54828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ea typeface="Tahoma"/>
              </a:rPr>
              <a:t>Github</a:t>
            </a:r>
            <a:endParaRPr b="0" lang="en-US" sz="1800" spc="-1" strike="noStrike">
              <a:latin typeface="Arial"/>
            </a:endParaRPr>
          </a:p>
        </p:txBody>
      </p:sp>
      <p:sp>
        <p:nvSpPr>
          <p:cNvPr id="332" name="Can 50"/>
          <p:cNvSpPr/>
          <p:nvPr/>
        </p:nvSpPr>
        <p:spPr>
          <a:xfrm>
            <a:off x="3890520" y="3044520"/>
            <a:ext cx="1629000" cy="11469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ea typeface="Tahoma"/>
              </a:rPr>
              <a:t>Bug Reports  In Raw Format</a:t>
            </a:r>
            <a:endParaRPr b="0" lang="en-US" sz="1600" spc="-1" strike="noStrike">
              <a:latin typeface="Arial"/>
            </a:endParaRPr>
          </a:p>
        </p:txBody>
      </p:sp>
      <p:sp>
        <p:nvSpPr>
          <p:cNvPr id="333" name="Rounded Rectangle 51"/>
          <p:cNvSpPr/>
          <p:nvPr/>
        </p:nvSpPr>
        <p:spPr>
          <a:xfrm>
            <a:off x="2751480" y="4430520"/>
            <a:ext cx="39232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Data-preprocessor</a:t>
            </a:r>
            <a:endParaRPr b="0" lang="en-US" sz="1800" spc="-1" strike="noStrike">
              <a:latin typeface="Arial"/>
            </a:endParaRPr>
          </a:p>
        </p:txBody>
      </p:sp>
      <p:sp>
        <p:nvSpPr>
          <p:cNvPr id="334" name="Can 55"/>
          <p:cNvSpPr/>
          <p:nvPr/>
        </p:nvSpPr>
        <p:spPr>
          <a:xfrm>
            <a:off x="3898800" y="5222520"/>
            <a:ext cx="1629000" cy="11469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ea typeface="Tahoma"/>
              </a:rPr>
              <a:t>Bug Reports in Consistent Format</a:t>
            </a:r>
            <a:endParaRPr b="0" lang="en-US" sz="1600" spc="-1" strike="noStrike">
              <a:latin typeface="Arial"/>
            </a:endParaRPr>
          </a:p>
        </p:txBody>
      </p:sp>
      <p:sp>
        <p:nvSpPr>
          <p:cNvPr id="335" name="Rounded Rectangle 56"/>
          <p:cNvSpPr/>
          <p:nvPr/>
        </p:nvSpPr>
        <p:spPr>
          <a:xfrm>
            <a:off x="7049160" y="1622880"/>
            <a:ext cx="4654800" cy="291780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336" name="Rounded Rectangle 58"/>
          <p:cNvSpPr/>
          <p:nvPr/>
        </p:nvSpPr>
        <p:spPr>
          <a:xfrm>
            <a:off x="7331760" y="1865160"/>
            <a:ext cx="41392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Temporal Context Organizer</a:t>
            </a:r>
            <a:endParaRPr b="0" lang="en-US" sz="1800" spc="-1" strike="noStrike">
              <a:latin typeface="Arial"/>
            </a:endParaRPr>
          </a:p>
        </p:txBody>
      </p:sp>
      <p:sp>
        <p:nvSpPr>
          <p:cNvPr id="337" name="Rounded Rectangle 59"/>
          <p:cNvSpPr/>
          <p:nvPr/>
        </p:nvSpPr>
        <p:spPr>
          <a:xfrm>
            <a:off x="7331760" y="2701800"/>
            <a:ext cx="41392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Feature Selector</a:t>
            </a:r>
            <a:endParaRPr b="0" lang="en-US" sz="1800" spc="-1" strike="noStrike">
              <a:latin typeface="Arial"/>
            </a:endParaRPr>
          </a:p>
        </p:txBody>
      </p:sp>
      <p:sp>
        <p:nvSpPr>
          <p:cNvPr id="338" name="Rounded Rectangle 60"/>
          <p:cNvSpPr/>
          <p:nvPr/>
        </p:nvSpPr>
        <p:spPr>
          <a:xfrm>
            <a:off x="7331760" y="3630600"/>
            <a:ext cx="2019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rPr>
              <a:t>Machine Learning </a:t>
            </a:r>
            <a:endParaRPr b="0" lang="en-US" sz="1600" spc="-1" strike="noStrike">
              <a:latin typeface="Arial"/>
            </a:endParaRPr>
          </a:p>
          <a:p>
            <a:pPr algn="ctr">
              <a:lnSpc>
                <a:spcPct val="100000"/>
              </a:lnSpc>
            </a:pPr>
            <a:r>
              <a:rPr b="0" lang="en-US" sz="1600" spc="-1" strike="noStrike">
                <a:solidFill>
                  <a:srgbClr val="595959"/>
                </a:solidFill>
                <a:latin typeface="Arial"/>
              </a:rPr>
              <a:t>Predictor</a:t>
            </a:r>
            <a:endParaRPr b="0" lang="en-US" sz="1600" spc="-1" strike="noStrike">
              <a:latin typeface="Arial"/>
            </a:endParaRPr>
          </a:p>
        </p:txBody>
      </p:sp>
      <p:sp>
        <p:nvSpPr>
          <p:cNvPr id="339" name="Rounded Rectangle 61"/>
          <p:cNvSpPr/>
          <p:nvPr/>
        </p:nvSpPr>
        <p:spPr>
          <a:xfrm>
            <a:off x="9459720" y="3630600"/>
            <a:ext cx="2019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595959"/>
                </a:solidFill>
                <a:latin typeface="Arial"/>
              </a:rPr>
              <a:t>Data-driven</a:t>
            </a:r>
            <a:endParaRPr b="0" lang="en-US" sz="1600" spc="-1" strike="noStrike">
              <a:latin typeface="Arial"/>
            </a:endParaRPr>
          </a:p>
          <a:p>
            <a:pPr algn="ctr">
              <a:lnSpc>
                <a:spcPct val="100000"/>
              </a:lnSpc>
            </a:pPr>
            <a:r>
              <a:rPr b="0" lang="en-US" sz="1600" spc="-1" strike="noStrike">
                <a:solidFill>
                  <a:srgbClr val="595959"/>
                </a:solidFill>
                <a:latin typeface="Arial"/>
              </a:rPr>
              <a:t>Predictor</a:t>
            </a:r>
            <a:endParaRPr b="0" lang="en-US" sz="1600" spc="-1" strike="noStrike">
              <a:latin typeface="Arial"/>
            </a:endParaRPr>
          </a:p>
        </p:txBody>
      </p:sp>
      <p:sp>
        <p:nvSpPr>
          <p:cNvPr id="340" name="Straight Arrow Connector 6"/>
          <p:cNvSpPr/>
          <p:nvPr/>
        </p:nvSpPr>
        <p:spPr>
          <a:xfrm>
            <a:off x="2144520" y="2219400"/>
            <a:ext cx="5983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1" name="Straight Arrow Connector 64"/>
          <p:cNvSpPr/>
          <p:nvPr/>
        </p:nvSpPr>
        <p:spPr>
          <a:xfrm flipH="1">
            <a:off x="4704120" y="2793240"/>
            <a:ext cx="360" cy="2509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2" name="Straight Arrow Connector 69"/>
          <p:cNvSpPr/>
          <p:nvPr/>
        </p:nvSpPr>
        <p:spPr>
          <a:xfrm>
            <a:off x="4704840" y="4191840"/>
            <a:ext cx="7920" cy="2386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3" name="Straight Arrow Connector 73"/>
          <p:cNvSpPr/>
          <p:nvPr/>
        </p:nvSpPr>
        <p:spPr>
          <a:xfrm>
            <a:off x="4713480" y="5029200"/>
            <a:ext cx="360" cy="1929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4" name="Elbow Connector 18"/>
          <p:cNvSpPr/>
          <p:nvPr/>
        </p:nvSpPr>
        <p:spPr>
          <a:xfrm flipH="1" rot="5400000">
            <a:off x="4478760" y="-355680"/>
            <a:ext cx="1747440" cy="8046360"/>
          </a:xfrm>
          <a:prstGeom prst="bentConnector3">
            <a:avLst>
              <a:gd name="adj1" fmla="val -115132"/>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5" name="Straight Arrow Connector 20"/>
          <p:cNvSpPr/>
          <p:nvPr/>
        </p:nvSpPr>
        <p:spPr>
          <a:xfrm>
            <a:off x="9401760" y="2463840"/>
            <a:ext cx="360" cy="23760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6" name="Straight Arrow Connector 24"/>
          <p:cNvSpPr/>
          <p:nvPr/>
        </p:nvSpPr>
        <p:spPr>
          <a:xfrm flipH="1">
            <a:off x="8341200" y="3300120"/>
            <a:ext cx="1059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7" name="Straight Arrow Connector 31"/>
          <p:cNvSpPr/>
          <p:nvPr/>
        </p:nvSpPr>
        <p:spPr>
          <a:xfrm>
            <a:off x="9459720" y="3300120"/>
            <a:ext cx="100980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48" name="Slide Number Placeholder 5"/>
          <p:cNvSpPr txBox="1"/>
          <p:nvPr/>
        </p:nvSpPr>
        <p:spPr>
          <a:xfrm>
            <a:off x="10886400" y="6306840"/>
            <a:ext cx="948960" cy="364680"/>
          </a:xfrm>
          <a:prstGeom prst="rect">
            <a:avLst/>
          </a:prstGeom>
          <a:noFill/>
          <a:ln w="0">
            <a:noFill/>
          </a:ln>
        </p:spPr>
        <p:txBody>
          <a:bodyPr anchor="ctr">
            <a:noAutofit/>
          </a:bodyPr>
          <a:p>
            <a:pPr algn="r">
              <a:lnSpc>
                <a:spcPct val="100000"/>
              </a:lnSpc>
            </a:pPr>
            <a:fld id="{32CA881E-F405-4511-A25D-D96B63989969}" type="slidenum">
              <a:rPr b="0" lang="en-US" sz="2800" spc="-1" strike="noStrike">
                <a:solidFill>
                  <a:srgbClr val="b4b4b4"/>
                </a:solidFill>
                <a:latin typeface="Arial"/>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Outline</a:t>
            </a:r>
            <a:endParaRPr b="0" lang="en-US" sz="4000" spc="-1" strike="noStrike">
              <a:solidFill>
                <a:srgbClr val="000000"/>
              </a:solidFill>
              <a:latin typeface="Calibri"/>
            </a:endParaRPr>
          </a:p>
        </p:txBody>
      </p:sp>
      <p:sp>
        <p:nvSpPr>
          <p:cNvPr id="90" name="Content Placeholder 2"/>
          <p:cNvSpPr txBox="1"/>
          <p:nvPr/>
        </p:nvSpPr>
        <p:spPr>
          <a:xfrm>
            <a:off x="372600" y="1161360"/>
            <a:ext cx="10980720" cy="5015160"/>
          </a:xfrm>
          <a:prstGeom prst="rect">
            <a:avLst/>
          </a:prstGeom>
          <a:noFill/>
          <a:ln w="0">
            <a:noFill/>
          </a:ln>
        </p:spPr>
        <p:txBody>
          <a:bodyPr>
            <a:norm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Context</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Motivation</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Goals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Related Works</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Proposal Description</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Timeline</a:t>
            </a:r>
            <a:endParaRPr b="0" lang="en-US" sz="2800" spc="-1" strike="noStrike">
              <a:solidFill>
                <a:srgbClr val="000000"/>
              </a:solidFill>
              <a:latin typeface="Calibri"/>
            </a:endParaRPr>
          </a:p>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Contributions</a:t>
            </a:r>
            <a:endParaRPr b="0" lang="en-US" sz="2800" spc="-1" strike="noStrike">
              <a:solidFill>
                <a:srgbClr val="000000"/>
              </a:solidFill>
              <a:latin typeface="Calibri"/>
            </a:endParaRPr>
          </a:p>
        </p:txBody>
      </p:sp>
      <p:sp>
        <p:nvSpPr>
          <p:cNvPr id="91"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18CF6480-CC23-4F69-B228-E2DD7C16B998}"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Box 10"/>
          <p:cNvSpPr/>
          <p:nvPr/>
        </p:nvSpPr>
        <p:spPr>
          <a:xfrm>
            <a:off x="6542280" y="1635120"/>
            <a:ext cx="5293080" cy="180360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Written in Java</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Bug reports in </a:t>
            </a:r>
            <a:r>
              <a:rPr b="0" lang="en-US" sz="2500" spc="-1" strike="noStrike">
                <a:solidFill>
                  <a:srgbClr val="ed7d31"/>
                </a:solidFill>
                <a:latin typeface="Arial"/>
                <a:ea typeface="Tahoma"/>
              </a:rPr>
              <a:t>XML</a:t>
            </a:r>
            <a:r>
              <a:rPr b="0" lang="en-US" sz="2500" spc="-1" strike="noStrike">
                <a:solidFill>
                  <a:srgbClr val="44546a"/>
                </a:solidFill>
                <a:latin typeface="Arial"/>
                <a:ea typeface="Tahoma"/>
              </a:rPr>
              <a:t> and </a:t>
            </a:r>
            <a:r>
              <a:rPr b="0" lang="en-US" sz="2500" spc="-1" strike="noStrike">
                <a:solidFill>
                  <a:srgbClr val="ed7d31"/>
                </a:solidFill>
                <a:latin typeface="Arial"/>
                <a:ea typeface="Tahoma"/>
              </a:rPr>
              <a:t>HTML</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595959"/>
                </a:solidFill>
                <a:latin typeface="Arial"/>
                <a:ea typeface="Tahoma"/>
              </a:rPr>
              <a:t>Output</a:t>
            </a:r>
            <a:r>
              <a:rPr b="0" lang="en-US" sz="2500" spc="-1" strike="noStrike">
                <a:solidFill>
                  <a:srgbClr val="ed7d31"/>
                </a:solidFill>
                <a:latin typeface="Arial"/>
                <a:ea typeface="Tahoma"/>
              </a:rPr>
              <a:t> in CSV format</a:t>
            </a:r>
            <a:r>
              <a:rPr b="0" lang="en-US" sz="2500" spc="-1" strike="noStrike">
                <a:solidFill>
                  <a:srgbClr val="44546a"/>
                </a:solidFill>
                <a:latin typeface="Arial"/>
                <a:ea typeface="Tahoma"/>
              </a:rPr>
              <a:t>.</a:t>
            </a:r>
            <a:endParaRPr b="0" lang="en-US" sz="2500" spc="-1" strike="noStrike">
              <a:latin typeface="Arial"/>
            </a:endParaRPr>
          </a:p>
        </p:txBody>
      </p:sp>
      <p:sp>
        <p:nvSpPr>
          <p:cNvPr id="350" name="Title 3"/>
          <p:cNvSpPr txBox="1"/>
          <p:nvPr/>
        </p:nvSpPr>
        <p:spPr>
          <a:xfrm>
            <a:off x="372600" y="407520"/>
            <a:ext cx="11675520" cy="84960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351"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80EABF36-6BC6-454B-B83E-05718822C132}" type="slidenum">
              <a:rPr b="0" lang="en-US" sz="2800" spc="-1" strike="noStrike">
                <a:solidFill>
                  <a:srgbClr val="b4b4b4"/>
                </a:solidFill>
                <a:latin typeface="Calibri"/>
              </a:rPr>
              <a:t>&lt;number&gt;</a:t>
            </a:fld>
            <a:endParaRPr b="0" lang="en-US" sz="2800" spc="-1" strike="noStrike">
              <a:latin typeface="Times New Roman"/>
            </a:endParaRPr>
          </a:p>
        </p:txBody>
      </p:sp>
      <p:sp>
        <p:nvSpPr>
          <p:cNvPr id="352" name="Can 13"/>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353" name="Rounded Rectangle 14"/>
          <p:cNvSpPr/>
          <p:nvPr/>
        </p:nvSpPr>
        <p:spPr>
          <a:xfrm>
            <a:off x="1401120" y="1695960"/>
            <a:ext cx="2400480" cy="81756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354" name="Rounded Rectangle 15"/>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355" name="Rounded Rectangle 16"/>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356" name="Rounded Rectangle 17"/>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357" name="Can 18"/>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358" name="Rounded Rectangle 19"/>
          <p:cNvSpPr/>
          <p:nvPr/>
        </p:nvSpPr>
        <p:spPr>
          <a:xfrm>
            <a:off x="1855800" y="3799800"/>
            <a:ext cx="154512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359" name="Can 20"/>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360" name="Rounded Rectangle 21"/>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361" name="Rounded Rectangle 22"/>
          <p:cNvSpPr/>
          <p:nvPr/>
        </p:nvSpPr>
        <p:spPr>
          <a:xfrm>
            <a:off x="4101120" y="1912680"/>
            <a:ext cx="2217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362" name="Rounded Rectangle 23"/>
          <p:cNvSpPr/>
          <p:nvPr/>
        </p:nvSpPr>
        <p:spPr>
          <a:xfrm>
            <a:off x="4056840" y="2795760"/>
            <a:ext cx="22618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363" name="Rounded Rectangle 24"/>
          <p:cNvSpPr/>
          <p:nvPr/>
        </p:nvSpPr>
        <p:spPr>
          <a:xfrm>
            <a:off x="4056840" y="372456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364" name="Rounded Rectangle 25"/>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365" name="Straight Arrow Connector 26"/>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66" name="Straight Arrow Connector 27"/>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67" name="Straight Arrow Connector 28"/>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68" name="Straight Arrow Connector 29"/>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69" name="Elbow Connector 30"/>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70" name="Straight Arrow Connector 31"/>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71" name="Straight Arrow Connector 32"/>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72" name="Straight Arrow Connector 33"/>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73" name="Elbow Connector 34"/>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374" name="Graphic 35" descr="Checkmark"/>
          <p:cNvPicPr/>
          <p:nvPr/>
        </p:nvPicPr>
        <p:blipFill>
          <a:blip r:embed="rId1"/>
          <a:stretch/>
        </p:blipFill>
        <p:spPr>
          <a:xfrm>
            <a:off x="1573920" y="1990440"/>
            <a:ext cx="222120" cy="222120"/>
          </a:xfrm>
          <a:prstGeom prst="rect">
            <a:avLst/>
          </a:prstGeom>
          <a:ln w="0">
            <a:noFill/>
          </a:ln>
        </p:spPr>
      </p:pic>
      <p:pic>
        <p:nvPicPr>
          <p:cNvPr id="375" name="Graphic 36" descr="Checkmark"/>
          <p:cNvPicPr/>
          <p:nvPr/>
        </p:nvPicPr>
        <p:blipFill>
          <a:blip r:embed="rId2"/>
          <a:stretch/>
        </p:blipFill>
        <p:spPr>
          <a:xfrm>
            <a:off x="2381040" y="201168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Box 10"/>
          <p:cNvSpPr/>
          <p:nvPr/>
        </p:nvSpPr>
        <p:spPr>
          <a:xfrm>
            <a:off x="6590520" y="1695960"/>
            <a:ext cx="5013720" cy="237492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Written in R</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Transform to </a:t>
            </a:r>
            <a:r>
              <a:rPr b="0" lang="en-US" sz="2500" spc="-1" strike="noStrike">
                <a:solidFill>
                  <a:srgbClr val="ed7d31"/>
                </a:solidFill>
                <a:latin typeface="Arial"/>
                <a:ea typeface="Tahoma"/>
              </a:rPr>
              <a:t>consistent format </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Activities: type checking, normalizing, fix and </a:t>
            </a:r>
            <a:r>
              <a:rPr b="0" lang="en-US" sz="2500" spc="-1" strike="noStrike">
                <a:solidFill>
                  <a:srgbClr val="ed7d31"/>
                </a:solidFill>
                <a:latin typeface="Arial"/>
                <a:ea typeface="Tahoma"/>
              </a:rPr>
              <a:t>text mining</a:t>
            </a:r>
            <a:r>
              <a:rPr b="0" lang="en-US" sz="2500" spc="-1" strike="noStrike">
                <a:solidFill>
                  <a:srgbClr val="44546a"/>
                </a:solidFill>
                <a:latin typeface="Arial"/>
                <a:ea typeface="Tahoma"/>
              </a:rPr>
              <a:t>.</a:t>
            </a:r>
            <a:endParaRPr b="0" lang="en-US" sz="2500" spc="-1" strike="noStrike">
              <a:latin typeface="Arial"/>
            </a:endParaRPr>
          </a:p>
        </p:txBody>
      </p:sp>
      <p:sp>
        <p:nvSpPr>
          <p:cNvPr id="377"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378"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1CABA3D1-8BDA-4B67-BA8F-B233FAEE731C}" type="slidenum">
              <a:rPr b="0" lang="en-US" sz="2800" spc="-1" strike="noStrike">
                <a:solidFill>
                  <a:srgbClr val="b4b4b4"/>
                </a:solidFill>
                <a:latin typeface="Calibri"/>
              </a:rPr>
              <a:t>&lt;number&gt;</a:t>
            </a:fld>
            <a:endParaRPr b="0" lang="en-US" sz="2800" spc="-1" strike="noStrike">
              <a:latin typeface="Times New Roman"/>
            </a:endParaRPr>
          </a:p>
        </p:txBody>
      </p:sp>
      <p:sp>
        <p:nvSpPr>
          <p:cNvPr id="379" name="Can 6"/>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380" name="Rounded Rectangle 9"/>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381" name="Rounded Rectangle 11"/>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382" name="Rounded Rectangle 12"/>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383" name="Rounded Rectangle 13"/>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384" name="Can 14"/>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385" name="Rounded Rectangle 15"/>
          <p:cNvSpPr/>
          <p:nvPr/>
        </p:nvSpPr>
        <p:spPr>
          <a:xfrm>
            <a:off x="1855800" y="3799800"/>
            <a:ext cx="1545120" cy="59832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386" name="Can 16"/>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387" name="Rounded Rectangle 17"/>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388" name="Rounded Rectangle 18"/>
          <p:cNvSpPr/>
          <p:nvPr/>
        </p:nvSpPr>
        <p:spPr>
          <a:xfrm>
            <a:off x="4101120" y="1912680"/>
            <a:ext cx="2217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389" name="Rounded Rectangle 19"/>
          <p:cNvSpPr/>
          <p:nvPr/>
        </p:nvSpPr>
        <p:spPr>
          <a:xfrm>
            <a:off x="4056840" y="2795760"/>
            <a:ext cx="22618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390" name="Rounded Rectangle 20"/>
          <p:cNvSpPr/>
          <p:nvPr/>
        </p:nvSpPr>
        <p:spPr>
          <a:xfrm>
            <a:off x="4056840" y="372456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391" name="Rounded Rectangle 21"/>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392" name="Straight Arrow Connector 22"/>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3" name="Straight Arrow Connector 23"/>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4" name="Straight Arrow Connector 24"/>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5" name="Straight Arrow Connector 25"/>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6" name="Elbow Connector 26"/>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7" name="Straight Arrow Connector 27"/>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8" name="Straight Arrow Connector 28"/>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399" name="Straight Arrow Connector 29"/>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00" name="Elbow Connector 30"/>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401" name="Graphic 31" descr="Checkmark"/>
          <p:cNvPicPr/>
          <p:nvPr/>
        </p:nvPicPr>
        <p:blipFill>
          <a:blip r:embed="rId1"/>
          <a:stretch/>
        </p:blipFill>
        <p:spPr>
          <a:xfrm>
            <a:off x="1744560" y="1989000"/>
            <a:ext cx="222120" cy="222120"/>
          </a:xfrm>
          <a:prstGeom prst="rect">
            <a:avLst/>
          </a:prstGeom>
          <a:ln w="0">
            <a:noFill/>
          </a:ln>
        </p:spPr>
      </p:pic>
      <p:pic>
        <p:nvPicPr>
          <p:cNvPr id="402" name="Graphic 32" descr="Checkmark"/>
          <p:cNvPicPr/>
          <p:nvPr/>
        </p:nvPicPr>
        <p:blipFill>
          <a:blip r:embed="rId2"/>
          <a:stretch/>
        </p:blipFill>
        <p:spPr>
          <a:xfrm>
            <a:off x="2559240" y="1981800"/>
            <a:ext cx="222120" cy="222120"/>
          </a:xfrm>
          <a:prstGeom prst="rect">
            <a:avLst/>
          </a:prstGeom>
          <a:ln w="0">
            <a:noFill/>
          </a:ln>
        </p:spPr>
      </p:pic>
      <p:pic>
        <p:nvPicPr>
          <p:cNvPr id="403" name="Graphic 33" descr="Checkmark"/>
          <p:cNvPicPr/>
          <p:nvPr/>
        </p:nvPicPr>
        <p:blipFill>
          <a:blip r:embed="rId3"/>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Box 10"/>
          <p:cNvSpPr/>
          <p:nvPr/>
        </p:nvSpPr>
        <p:spPr>
          <a:xfrm>
            <a:off x="6558840" y="1263240"/>
            <a:ext cx="5508360" cy="123228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Temporal context organization</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Bag Textual Graph (BoTG)</a:t>
            </a:r>
            <a:endParaRPr b="0" lang="en-US" sz="2500" spc="-1" strike="noStrike">
              <a:latin typeface="Arial"/>
            </a:endParaRPr>
          </a:p>
        </p:txBody>
      </p:sp>
      <p:sp>
        <p:nvSpPr>
          <p:cNvPr id="405" name="Title 3"/>
          <p:cNvSpPr txBox="1"/>
          <p:nvPr/>
        </p:nvSpPr>
        <p:spPr>
          <a:xfrm>
            <a:off x="372600" y="25092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406"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741F3AD1-AA9A-4816-BE9D-EDC171C428DC}" type="slidenum">
              <a:rPr b="0" lang="en-US" sz="2800" spc="-1" strike="noStrike">
                <a:solidFill>
                  <a:srgbClr val="b4b4b4"/>
                </a:solidFill>
                <a:latin typeface="Calibri"/>
              </a:rPr>
              <a:t>&lt;number&gt;</a:t>
            </a:fld>
            <a:endParaRPr b="0" lang="en-US" sz="2800" spc="-1" strike="noStrike">
              <a:latin typeface="Times New Roman"/>
            </a:endParaRPr>
          </a:p>
        </p:txBody>
      </p:sp>
      <p:pic>
        <p:nvPicPr>
          <p:cNvPr id="407" name="Picture 16" descr=""/>
          <p:cNvPicPr/>
          <p:nvPr/>
        </p:nvPicPr>
        <p:blipFill>
          <a:blip r:embed="rId1"/>
          <a:stretch/>
        </p:blipFill>
        <p:spPr>
          <a:xfrm>
            <a:off x="9422640" y="4005720"/>
            <a:ext cx="2278080" cy="1555920"/>
          </a:xfrm>
          <a:prstGeom prst="rect">
            <a:avLst/>
          </a:prstGeom>
          <a:ln w="38100">
            <a:solidFill>
              <a:srgbClr val="000000">
                <a:lumMod val="65000"/>
                <a:lumOff val="35000"/>
              </a:srgbClr>
            </a:solidFill>
            <a:round/>
          </a:ln>
        </p:spPr>
      </p:pic>
      <p:pic>
        <p:nvPicPr>
          <p:cNvPr id="408" name="Picture 18" descr=""/>
          <p:cNvPicPr/>
          <p:nvPr/>
        </p:nvPicPr>
        <p:blipFill>
          <a:blip r:embed="rId2"/>
          <a:stretch/>
        </p:blipFill>
        <p:spPr>
          <a:xfrm>
            <a:off x="7132320" y="4005720"/>
            <a:ext cx="2153880" cy="1555920"/>
          </a:xfrm>
          <a:prstGeom prst="rect">
            <a:avLst/>
          </a:prstGeom>
          <a:ln w="38100">
            <a:solidFill>
              <a:srgbClr val="000000">
                <a:lumMod val="65000"/>
                <a:lumOff val="35000"/>
              </a:srgbClr>
            </a:solidFill>
            <a:round/>
          </a:ln>
          <a:effectLst>
            <a:softEdge rad="12600"/>
          </a:effectLst>
        </p:spPr>
      </p:pic>
      <p:sp>
        <p:nvSpPr>
          <p:cNvPr id="409" name="TextBox 19"/>
          <p:cNvSpPr/>
          <p:nvPr/>
        </p:nvSpPr>
        <p:spPr>
          <a:xfrm>
            <a:off x="7274520" y="3646440"/>
            <a:ext cx="1964520" cy="515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44546a"/>
                </a:solidFill>
                <a:latin typeface="Calibri"/>
              </a:rPr>
              <a:t>Local Temporal Context </a:t>
            </a:r>
            <a:endParaRPr b="0" lang="en-US" sz="1400" spc="-1" strike="noStrike">
              <a:latin typeface="Arial"/>
            </a:endParaRPr>
          </a:p>
        </p:txBody>
      </p:sp>
      <p:sp>
        <p:nvSpPr>
          <p:cNvPr id="410" name="TextBox 21"/>
          <p:cNvSpPr/>
          <p:nvPr/>
        </p:nvSpPr>
        <p:spPr>
          <a:xfrm>
            <a:off x="9552600" y="3640320"/>
            <a:ext cx="2067480" cy="515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595959"/>
                </a:solidFill>
                <a:latin typeface="Calibri"/>
              </a:rPr>
              <a:t>Global Temporal Context </a:t>
            </a:r>
            <a:endParaRPr b="0" lang="en-US" sz="1400" spc="-1" strike="noStrike">
              <a:latin typeface="Arial"/>
            </a:endParaRPr>
          </a:p>
        </p:txBody>
      </p:sp>
      <p:sp>
        <p:nvSpPr>
          <p:cNvPr id="411" name="Can 47"/>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412" name="Rounded Rectangle 48"/>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413" name="Rounded Rectangle 49"/>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414" name="Rounded Rectangle 50"/>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415" name="Rounded Rectangle 51"/>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416" name="Can 52"/>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417" name="Rounded Rectangle 53"/>
          <p:cNvSpPr/>
          <p:nvPr/>
        </p:nvSpPr>
        <p:spPr>
          <a:xfrm>
            <a:off x="1855800" y="3799800"/>
            <a:ext cx="154512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418" name="Can 54"/>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419" name="Rounded Rectangle 55"/>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420" name="Rounded Rectangle 56"/>
          <p:cNvSpPr/>
          <p:nvPr/>
        </p:nvSpPr>
        <p:spPr>
          <a:xfrm>
            <a:off x="4101120" y="1912680"/>
            <a:ext cx="2217600" cy="59832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421" name="Rounded Rectangle 57"/>
          <p:cNvSpPr/>
          <p:nvPr/>
        </p:nvSpPr>
        <p:spPr>
          <a:xfrm>
            <a:off x="4056840" y="2795760"/>
            <a:ext cx="22618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422" name="Rounded Rectangle 58"/>
          <p:cNvSpPr/>
          <p:nvPr/>
        </p:nvSpPr>
        <p:spPr>
          <a:xfrm>
            <a:off x="4056840" y="372456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23" name="Rounded Rectangle 59"/>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24" name="Straight Arrow Connector 60"/>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5" name="Straight Arrow Connector 61"/>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6" name="Straight Arrow Connector 62"/>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7" name="Straight Arrow Connector 63"/>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8" name="Elbow Connector 64"/>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29" name="Straight Arrow Connector 65"/>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30" name="Straight Arrow Connector 66"/>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31" name="Straight Arrow Connector 67"/>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32" name="Elbow Connector 68"/>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433" name="Graphic 69" descr="Checkmark"/>
          <p:cNvPicPr/>
          <p:nvPr/>
        </p:nvPicPr>
        <p:blipFill>
          <a:blip r:embed="rId3"/>
          <a:stretch/>
        </p:blipFill>
        <p:spPr>
          <a:xfrm>
            <a:off x="1744560" y="1989000"/>
            <a:ext cx="222120" cy="222120"/>
          </a:xfrm>
          <a:prstGeom prst="rect">
            <a:avLst/>
          </a:prstGeom>
          <a:ln w="0">
            <a:noFill/>
          </a:ln>
        </p:spPr>
      </p:pic>
      <p:pic>
        <p:nvPicPr>
          <p:cNvPr id="434" name="Graphic 70" descr="Checkmark"/>
          <p:cNvPicPr/>
          <p:nvPr/>
        </p:nvPicPr>
        <p:blipFill>
          <a:blip r:embed="rId4"/>
          <a:stretch/>
        </p:blipFill>
        <p:spPr>
          <a:xfrm>
            <a:off x="2559240" y="1981800"/>
            <a:ext cx="222120" cy="222120"/>
          </a:xfrm>
          <a:prstGeom prst="rect">
            <a:avLst/>
          </a:prstGeom>
          <a:ln w="0">
            <a:noFill/>
          </a:ln>
        </p:spPr>
      </p:pic>
      <p:pic>
        <p:nvPicPr>
          <p:cNvPr id="435" name="Graphic 71" descr="Checkmark"/>
          <p:cNvPicPr/>
          <p:nvPr/>
        </p:nvPicPr>
        <p:blipFill>
          <a:blip r:embed="rId5"/>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TextBox 10"/>
          <p:cNvSpPr/>
          <p:nvPr/>
        </p:nvSpPr>
        <p:spPr>
          <a:xfrm>
            <a:off x="6651360" y="1649520"/>
            <a:ext cx="5418360" cy="180360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suitable for </a:t>
            </a:r>
            <a:r>
              <a:rPr b="0" lang="en-US" sz="2500" spc="-1" strike="noStrike">
                <a:solidFill>
                  <a:srgbClr val="ed7d31"/>
                </a:solidFill>
                <a:latin typeface="Arial"/>
                <a:ea typeface="Tahoma"/>
              </a:rPr>
              <a:t>imbalance</a:t>
            </a:r>
            <a:r>
              <a:rPr b="0" lang="en-US" sz="2500" spc="-1" strike="noStrike">
                <a:solidFill>
                  <a:srgbClr val="44546a"/>
                </a:solidFill>
                <a:latin typeface="Arial"/>
                <a:ea typeface="Tahoma"/>
              </a:rPr>
              <a:t> and high </a:t>
            </a:r>
            <a:r>
              <a:rPr b="0" lang="en-US" sz="2500" spc="-1" strike="noStrike">
                <a:solidFill>
                  <a:srgbClr val="ed7d31"/>
                </a:solidFill>
                <a:latin typeface="Arial"/>
                <a:ea typeface="Tahoma"/>
              </a:rPr>
              <a:t>dimensional</a:t>
            </a:r>
            <a:r>
              <a:rPr b="0" lang="en-US" sz="2500" spc="-1" strike="noStrike">
                <a:solidFill>
                  <a:srgbClr val="44546a"/>
                </a:solidFill>
                <a:latin typeface="Arial"/>
                <a:ea typeface="Tahoma"/>
              </a:rPr>
              <a:t> data</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based on </a:t>
            </a:r>
            <a:r>
              <a:rPr b="0" lang="en-US" sz="2500" spc="-1" strike="noStrike">
                <a:solidFill>
                  <a:srgbClr val="ed7d31"/>
                </a:solidFill>
                <a:latin typeface="Arial"/>
                <a:ea typeface="Tahoma"/>
              </a:rPr>
              <a:t>Genetic Programming</a:t>
            </a:r>
            <a:endParaRPr b="0" lang="en-US" sz="2500" spc="-1" strike="noStrike">
              <a:latin typeface="Arial"/>
            </a:endParaRPr>
          </a:p>
        </p:txBody>
      </p:sp>
      <p:sp>
        <p:nvSpPr>
          <p:cNvPr id="437"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438"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77AC4325-EF92-4CA1-B6D3-FE4A63930824}" type="slidenum">
              <a:rPr b="0" lang="en-US" sz="2800" spc="-1" strike="noStrike">
                <a:solidFill>
                  <a:srgbClr val="b4b4b4"/>
                </a:solidFill>
                <a:latin typeface="Calibri"/>
              </a:rPr>
              <a:t>&lt;number&gt;</a:t>
            </a:fld>
            <a:endParaRPr b="0" lang="en-US" sz="2800" spc="-1" strike="noStrike">
              <a:latin typeface="Times New Roman"/>
            </a:endParaRPr>
          </a:p>
        </p:txBody>
      </p:sp>
      <p:sp>
        <p:nvSpPr>
          <p:cNvPr id="439" name="Can 15"/>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440" name="Rounded Rectangle 16"/>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441" name="Rounded Rectangle 17"/>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442" name="Rounded Rectangle 18"/>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443" name="Rounded Rectangle 19"/>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444" name="Can 20"/>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445" name="Rounded Rectangle 21"/>
          <p:cNvSpPr/>
          <p:nvPr/>
        </p:nvSpPr>
        <p:spPr>
          <a:xfrm>
            <a:off x="1855800" y="3799800"/>
            <a:ext cx="154512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446" name="Can 22"/>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447" name="Rounded Rectangle 23"/>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448" name="Rounded Rectangle 24"/>
          <p:cNvSpPr/>
          <p:nvPr/>
        </p:nvSpPr>
        <p:spPr>
          <a:xfrm>
            <a:off x="4101120" y="1912680"/>
            <a:ext cx="2217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449" name="Rounded Rectangle 25"/>
          <p:cNvSpPr/>
          <p:nvPr/>
        </p:nvSpPr>
        <p:spPr>
          <a:xfrm>
            <a:off x="4056840" y="2795760"/>
            <a:ext cx="2261880" cy="59832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450" name="Rounded Rectangle 26"/>
          <p:cNvSpPr/>
          <p:nvPr/>
        </p:nvSpPr>
        <p:spPr>
          <a:xfrm>
            <a:off x="4056840" y="372456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51" name="Rounded Rectangle 27"/>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52" name="Straight Arrow Connector 28"/>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3" name="Straight Arrow Connector 29"/>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4" name="Straight Arrow Connector 30"/>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5" name="Straight Arrow Connector 31"/>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6" name="Elbow Connector 32"/>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7" name="Straight Arrow Connector 33"/>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8" name="Straight Arrow Connector 34"/>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59" name="Straight Arrow Connector 35"/>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60" name="Elbow Connector 36"/>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461" name="Graphic 37" descr="Checkmark"/>
          <p:cNvPicPr/>
          <p:nvPr/>
        </p:nvPicPr>
        <p:blipFill>
          <a:blip r:embed="rId1"/>
          <a:stretch/>
        </p:blipFill>
        <p:spPr>
          <a:xfrm>
            <a:off x="1744560" y="1989000"/>
            <a:ext cx="222120" cy="222120"/>
          </a:xfrm>
          <a:prstGeom prst="rect">
            <a:avLst/>
          </a:prstGeom>
          <a:ln w="0">
            <a:noFill/>
          </a:ln>
        </p:spPr>
      </p:pic>
      <p:pic>
        <p:nvPicPr>
          <p:cNvPr id="462" name="Graphic 38" descr="Checkmark"/>
          <p:cNvPicPr/>
          <p:nvPr/>
        </p:nvPicPr>
        <p:blipFill>
          <a:blip r:embed="rId2"/>
          <a:stretch/>
        </p:blipFill>
        <p:spPr>
          <a:xfrm>
            <a:off x="2559240" y="1981800"/>
            <a:ext cx="222120" cy="222120"/>
          </a:xfrm>
          <a:prstGeom prst="rect">
            <a:avLst/>
          </a:prstGeom>
          <a:ln w="0">
            <a:noFill/>
          </a:ln>
        </p:spPr>
      </p:pic>
      <p:pic>
        <p:nvPicPr>
          <p:cNvPr id="463" name="Graphic 39" descr="Checkmark"/>
          <p:cNvPicPr/>
          <p:nvPr/>
        </p:nvPicPr>
        <p:blipFill>
          <a:blip r:embed="rId3"/>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Box 10"/>
          <p:cNvSpPr/>
          <p:nvPr/>
        </p:nvSpPr>
        <p:spPr>
          <a:xfrm>
            <a:off x="6651360" y="1649520"/>
            <a:ext cx="5418360" cy="180360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ed7d31"/>
                </a:solidFill>
                <a:latin typeface="Arial"/>
                <a:ea typeface="Tahoma"/>
              </a:rPr>
              <a:t>Traditional</a:t>
            </a:r>
            <a:r>
              <a:rPr b="0" lang="en-US" sz="2500" spc="-1" strike="noStrike">
                <a:solidFill>
                  <a:srgbClr val="44546a"/>
                </a:solidFill>
                <a:latin typeface="Arial"/>
                <a:ea typeface="Tahoma"/>
              </a:rPr>
              <a:t> machine learning </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ML algorithms used in </a:t>
            </a:r>
            <a:r>
              <a:rPr b="0" lang="en-US" sz="2500" spc="-1" strike="noStrike">
                <a:solidFill>
                  <a:srgbClr val="ed7d31"/>
                </a:solidFill>
                <a:latin typeface="Arial"/>
                <a:ea typeface="Tahoma"/>
              </a:rPr>
              <a:t>mapping review</a:t>
            </a:r>
            <a:endParaRPr b="0" lang="en-US" sz="2500" spc="-1" strike="noStrike">
              <a:latin typeface="Arial"/>
            </a:endParaRPr>
          </a:p>
        </p:txBody>
      </p:sp>
      <p:sp>
        <p:nvSpPr>
          <p:cNvPr id="465"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466"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AC0AD134-BA7E-4D07-A23F-14B2732B64D2}" type="slidenum">
              <a:rPr b="0" lang="en-US" sz="2800" spc="-1" strike="noStrike">
                <a:solidFill>
                  <a:srgbClr val="b4b4b4"/>
                </a:solidFill>
                <a:latin typeface="Calibri"/>
              </a:rPr>
              <a:t>&lt;number&gt;</a:t>
            </a:fld>
            <a:endParaRPr b="0" lang="en-US" sz="2800" spc="-1" strike="noStrike">
              <a:latin typeface="Times New Roman"/>
            </a:endParaRPr>
          </a:p>
        </p:txBody>
      </p:sp>
      <p:sp>
        <p:nvSpPr>
          <p:cNvPr id="467" name="Can 16"/>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468" name="Rounded Rectangle 17"/>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469" name="Rounded Rectangle 18"/>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470" name="Rounded Rectangle 19"/>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471" name="Rounded Rectangle 20"/>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472" name="Can 21"/>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473" name="Rounded Rectangle 22"/>
          <p:cNvSpPr/>
          <p:nvPr/>
        </p:nvSpPr>
        <p:spPr>
          <a:xfrm>
            <a:off x="1855800" y="3799800"/>
            <a:ext cx="154512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474" name="Can 23"/>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475" name="Rounded Rectangle 24"/>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476" name="Rounded Rectangle 25"/>
          <p:cNvSpPr/>
          <p:nvPr/>
        </p:nvSpPr>
        <p:spPr>
          <a:xfrm>
            <a:off x="4101120" y="1912680"/>
            <a:ext cx="2217600" cy="598320"/>
          </a:xfrm>
          <a:prstGeom prst="roundRect">
            <a:avLst>
              <a:gd name="adj" fmla="val 16667"/>
            </a:avLst>
          </a:prstGeom>
          <a:solidFill>
            <a:schemeClr val="accent1">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477" name="Rounded Rectangle 26"/>
          <p:cNvSpPr/>
          <p:nvPr/>
        </p:nvSpPr>
        <p:spPr>
          <a:xfrm>
            <a:off x="4056840" y="2795760"/>
            <a:ext cx="2261880" cy="598320"/>
          </a:xfrm>
          <a:prstGeom prst="roundRect">
            <a:avLst>
              <a:gd name="adj" fmla="val 16667"/>
            </a:avLst>
          </a:prstGeom>
          <a:solidFill>
            <a:schemeClr val="accent1">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478" name="Rounded Rectangle 27"/>
          <p:cNvSpPr/>
          <p:nvPr/>
        </p:nvSpPr>
        <p:spPr>
          <a:xfrm>
            <a:off x="4056840" y="3724560"/>
            <a:ext cx="1275840" cy="598320"/>
          </a:xfrm>
          <a:prstGeom prst="roundRect">
            <a:avLst>
              <a:gd name="adj" fmla="val 16667"/>
            </a:avLst>
          </a:prstGeom>
          <a:solidFill>
            <a:schemeClr val="accent1">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79" name="Rounded Rectangle 28"/>
          <p:cNvSpPr/>
          <p:nvPr/>
        </p:nvSpPr>
        <p:spPr>
          <a:xfrm>
            <a:off x="5401080" y="371160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480" name="Straight Arrow Connector 29"/>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1" name="Straight Arrow Connector 30"/>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2" name="Straight Arrow Connector 31"/>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3" name="Straight Arrow Connector 32"/>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4" name="Elbow Connector 33"/>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5" name="Straight Arrow Connector 34"/>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6" name="Straight Arrow Connector 35"/>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7" name="Straight Arrow Connector 36"/>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488" name="Elbow Connector 37"/>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489" name="Graphic 38" descr="Checkmark"/>
          <p:cNvPicPr/>
          <p:nvPr/>
        </p:nvPicPr>
        <p:blipFill>
          <a:blip r:embed="rId1"/>
          <a:stretch/>
        </p:blipFill>
        <p:spPr>
          <a:xfrm>
            <a:off x="1744560" y="1989000"/>
            <a:ext cx="222120" cy="222120"/>
          </a:xfrm>
          <a:prstGeom prst="rect">
            <a:avLst/>
          </a:prstGeom>
          <a:ln w="0">
            <a:noFill/>
          </a:ln>
        </p:spPr>
      </p:pic>
      <p:pic>
        <p:nvPicPr>
          <p:cNvPr id="490" name="Graphic 39" descr="Checkmark"/>
          <p:cNvPicPr/>
          <p:nvPr/>
        </p:nvPicPr>
        <p:blipFill>
          <a:blip r:embed="rId2"/>
          <a:stretch/>
        </p:blipFill>
        <p:spPr>
          <a:xfrm>
            <a:off x="2559240" y="1981800"/>
            <a:ext cx="222120" cy="222120"/>
          </a:xfrm>
          <a:prstGeom prst="rect">
            <a:avLst/>
          </a:prstGeom>
          <a:ln w="0">
            <a:noFill/>
          </a:ln>
        </p:spPr>
      </p:pic>
      <p:pic>
        <p:nvPicPr>
          <p:cNvPr id="491" name="Graphic 40" descr="Checkmark"/>
          <p:cNvPicPr/>
          <p:nvPr/>
        </p:nvPicPr>
        <p:blipFill>
          <a:blip r:embed="rId3"/>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Box 10"/>
          <p:cNvSpPr/>
          <p:nvPr/>
        </p:nvSpPr>
        <p:spPr>
          <a:xfrm>
            <a:off x="6602040" y="1649520"/>
            <a:ext cx="5446080" cy="123228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95959"/>
              </a:buClr>
              <a:buSzPct val="150000"/>
              <a:buFont typeface="Wingdings" charset="2"/>
              <a:buChar char=""/>
            </a:pPr>
            <a:r>
              <a:rPr b="0" lang="en-US" sz="2500" spc="-1" strike="noStrike">
                <a:solidFill>
                  <a:srgbClr val="ed7d31"/>
                </a:solidFill>
                <a:latin typeface="Arial"/>
                <a:ea typeface="Tahoma"/>
              </a:rPr>
              <a:t>State-of-the-art</a:t>
            </a:r>
            <a:r>
              <a:rPr b="0" lang="en-US" sz="2500" spc="-1" strike="noStrike">
                <a:solidFill>
                  <a:srgbClr val="44546a"/>
                </a:solidFill>
                <a:latin typeface="Arial"/>
                <a:ea typeface="Tahoma"/>
              </a:rPr>
              <a:t> in data-driven</a:t>
            </a:r>
            <a:endParaRPr b="0" lang="en-US" sz="2500" spc="-1" strike="noStrike">
              <a:latin typeface="Arial"/>
            </a:endParaRPr>
          </a:p>
          <a:p>
            <a:pPr marL="343080" indent="-342720">
              <a:lnSpc>
                <a:spcPct val="150000"/>
              </a:lnSpc>
              <a:buClr>
                <a:srgbClr val="595959"/>
              </a:buClr>
              <a:buSzPct val="150000"/>
              <a:buFont typeface="Wingdings" charset="2"/>
              <a:buChar char=""/>
            </a:pPr>
            <a:r>
              <a:rPr b="0" lang="en-US" sz="2500" spc="-1" strike="noStrike">
                <a:solidFill>
                  <a:srgbClr val="44546a"/>
                </a:solidFill>
                <a:latin typeface="Arial"/>
                <a:ea typeface="Tahoma"/>
              </a:rPr>
              <a:t>CNN and RNN</a:t>
            </a:r>
            <a:endParaRPr b="0" lang="en-US" sz="2500" spc="-1" strike="noStrike">
              <a:latin typeface="Arial"/>
            </a:endParaRPr>
          </a:p>
        </p:txBody>
      </p:sp>
      <p:sp>
        <p:nvSpPr>
          <p:cNvPr id="493"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2800" spc="-1" strike="noStrike">
                <a:solidFill>
                  <a:srgbClr val="595959"/>
                </a:solidFill>
                <a:latin typeface="Arial"/>
              </a:rPr>
              <a:t>Develop New Learning Models to Predict Severity Level (G3)</a:t>
            </a:r>
            <a:endParaRPr b="0" lang="en-US" sz="2800" spc="-1" strike="noStrike">
              <a:solidFill>
                <a:srgbClr val="000000"/>
              </a:solidFill>
              <a:latin typeface="Calibri"/>
            </a:endParaRPr>
          </a:p>
        </p:txBody>
      </p:sp>
      <p:sp>
        <p:nvSpPr>
          <p:cNvPr id="49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DDA96F64-060A-4192-A950-66FED12A8CBE}" type="slidenum">
              <a:rPr b="0" lang="en-US" sz="2800" spc="-1" strike="noStrike">
                <a:solidFill>
                  <a:srgbClr val="b4b4b4"/>
                </a:solidFill>
                <a:latin typeface="Calibri"/>
              </a:rPr>
              <a:t>&lt;number&gt;</a:t>
            </a:fld>
            <a:endParaRPr b="0" lang="en-US" sz="2800" spc="-1" strike="noStrike">
              <a:latin typeface="Times New Roman"/>
            </a:endParaRPr>
          </a:p>
        </p:txBody>
      </p:sp>
      <p:sp>
        <p:nvSpPr>
          <p:cNvPr id="495" name="Can 21"/>
          <p:cNvSpPr/>
          <p:nvPr/>
        </p:nvSpPr>
        <p:spPr>
          <a:xfrm>
            <a:off x="156240" y="1695960"/>
            <a:ext cx="91764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496" name="Rounded Rectangle 22"/>
          <p:cNvSpPr/>
          <p:nvPr/>
        </p:nvSpPr>
        <p:spPr>
          <a:xfrm>
            <a:off x="1401120" y="1695960"/>
            <a:ext cx="2400480" cy="81756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497" name="Rounded Rectangle 23"/>
          <p:cNvSpPr/>
          <p:nvPr/>
        </p:nvSpPr>
        <p:spPr>
          <a:xfrm>
            <a:off x="1553400" y="202212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498" name="Rounded Rectangle 24"/>
          <p:cNvSpPr/>
          <p:nvPr/>
        </p:nvSpPr>
        <p:spPr>
          <a:xfrm>
            <a:off x="2337840" y="201168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499" name="Rounded Rectangle 25"/>
          <p:cNvSpPr/>
          <p:nvPr/>
        </p:nvSpPr>
        <p:spPr>
          <a:xfrm>
            <a:off x="2995200" y="202536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500" name="Can 26"/>
          <p:cNvSpPr/>
          <p:nvPr/>
        </p:nvSpPr>
        <p:spPr>
          <a:xfrm>
            <a:off x="2000880" y="281124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501" name="Rounded Rectangle 27"/>
          <p:cNvSpPr/>
          <p:nvPr/>
        </p:nvSpPr>
        <p:spPr>
          <a:xfrm>
            <a:off x="1855800" y="3799800"/>
            <a:ext cx="154512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502" name="Can 28"/>
          <p:cNvSpPr/>
          <p:nvPr/>
        </p:nvSpPr>
        <p:spPr>
          <a:xfrm>
            <a:off x="1902960" y="469656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503" name="Rounded Rectangle 29"/>
          <p:cNvSpPr/>
          <p:nvPr/>
        </p:nvSpPr>
        <p:spPr>
          <a:xfrm>
            <a:off x="3954240" y="169596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504" name="Rounded Rectangle 30"/>
          <p:cNvSpPr/>
          <p:nvPr/>
        </p:nvSpPr>
        <p:spPr>
          <a:xfrm>
            <a:off x="4101120" y="1912680"/>
            <a:ext cx="2217600" cy="598320"/>
          </a:xfrm>
          <a:prstGeom prst="roundRect">
            <a:avLst>
              <a:gd name="adj" fmla="val 16667"/>
            </a:avLst>
          </a:prstGeom>
          <a:solidFill>
            <a:schemeClr val="accent2">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505" name="Rounded Rectangle 31"/>
          <p:cNvSpPr/>
          <p:nvPr/>
        </p:nvSpPr>
        <p:spPr>
          <a:xfrm>
            <a:off x="4056840" y="2795760"/>
            <a:ext cx="2261880" cy="598320"/>
          </a:xfrm>
          <a:prstGeom prst="roundRect">
            <a:avLst>
              <a:gd name="adj" fmla="val 16667"/>
            </a:avLst>
          </a:prstGeom>
          <a:solidFill>
            <a:schemeClr val="accent2">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506" name="Rounded Rectangle 32"/>
          <p:cNvSpPr/>
          <p:nvPr/>
        </p:nvSpPr>
        <p:spPr>
          <a:xfrm>
            <a:off x="4056840" y="3724560"/>
            <a:ext cx="1275840" cy="598320"/>
          </a:xfrm>
          <a:prstGeom prst="roundRect">
            <a:avLst>
              <a:gd name="adj" fmla="val 16667"/>
            </a:avLst>
          </a:prstGeom>
          <a:no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507" name="Rounded Rectangle 33"/>
          <p:cNvSpPr/>
          <p:nvPr/>
        </p:nvSpPr>
        <p:spPr>
          <a:xfrm>
            <a:off x="5401080" y="3711600"/>
            <a:ext cx="917640" cy="598320"/>
          </a:xfrm>
          <a:prstGeom prst="roundRect">
            <a:avLst>
              <a:gd name="adj" fmla="val 16667"/>
            </a:avLst>
          </a:prstGeom>
          <a:solidFill>
            <a:schemeClr val="accent2">
              <a:lumMod val="20000"/>
              <a:lumOff val="8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508" name="Straight Arrow Connector 34"/>
          <p:cNvSpPr/>
          <p:nvPr/>
        </p:nvSpPr>
        <p:spPr>
          <a:xfrm>
            <a:off x="1074240" y="210456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09" name="Straight Arrow Connector 35"/>
          <p:cNvSpPr/>
          <p:nvPr/>
        </p:nvSpPr>
        <p:spPr>
          <a:xfrm>
            <a:off x="2601360" y="251352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0" name="Straight Arrow Connector 36"/>
          <p:cNvSpPr/>
          <p:nvPr/>
        </p:nvSpPr>
        <p:spPr>
          <a:xfrm flipH="1">
            <a:off x="2628360" y="353736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1" name="Straight Arrow Connector 37"/>
          <p:cNvSpPr/>
          <p:nvPr/>
        </p:nvSpPr>
        <p:spPr>
          <a:xfrm>
            <a:off x="2628360" y="439848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2" name="Elbow Connector 38"/>
          <p:cNvSpPr/>
          <p:nvPr/>
        </p:nvSpPr>
        <p:spPr>
          <a:xfrm flipH="1" rot="5400000">
            <a:off x="1893240" y="1235520"/>
            <a:ext cx="2032920" cy="458928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3" name="Straight Arrow Connector 39"/>
          <p:cNvSpPr/>
          <p:nvPr/>
        </p:nvSpPr>
        <p:spPr>
          <a:xfrm flipH="1">
            <a:off x="5187240" y="251136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4" name="Straight Arrow Connector 40"/>
          <p:cNvSpPr/>
          <p:nvPr/>
        </p:nvSpPr>
        <p:spPr>
          <a:xfrm flipH="1">
            <a:off x="4695120" y="339408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5" name="Straight Arrow Connector 41"/>
          <p:cNvSpPr/>
          <p:nvPr/>
        </p:nvSpPr>
        <p:spPr>
          <a:xfrm>
            <a:off x="5187960" y="339408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16" name="Elbow Connector 42"/>
          <p:cNvSpPr/>
          <p:nvPr/>
        </p:nvSpPr>
        <p:spPr>
          <a:xfrm flipV="1">
            <a:off x="3354120" y="312120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pic>
        <p:nvPicPr>
          <p:cNvPr id="517" name="Graphic 43" descr="Checkmark"/>
          <p:cNvPicPr/>
          <p:nvPr/>
        </p:nvPicPr>
        <p:blipFill>
          <a:blip r:embed="rId1"/>
          <a:stretch/>
        </p:blipFill>
        <p:spPr>
          <a:xfrm>
            <a:off x="1744560" y="1989000"/>
            <a:ext cx="222120" cy="222120"/>
          </a:xfrm>
          <a:prstGeom prst="rect">
            <a:avLst/>
          </a:prstGeom>
          <a:ln w="0">
            <a:noFill/>
          </a:ln>
        </p:spPr>
      </p:pic>
      <p:pic>
        <p:nvPicPr>
          <p:cNvPr id="518" name="Graphic 44" descr="Checkmark"/>
          <p:cNvPicPr/>
          <p:nvPr/>
        </p:nvPicPr>
        <p:blipFill>
          <a:blip r:embed="rId2"/>
          <a:stretch/>
        </p:blipFill>
        <p:spPr>
          <a:xfrm>
            <a:off x="2559240" y="1981800"/>
            <a:ext cx="222120" cy="222120"/>
          </a:xfrm>
          <a:prstGeom prst="rect">
            <a:avLst/>
          </a:prstGeom>
          <a:ln w="0">
            <a:noFill/>
          </a:ln>
        </p:spPr>
      </p:pic>
      <p:pic>
        <p:nvPicPr>
          <p:cNvPr id="519" name="Graphic 45" descr="Checkmark"/>
          <p:cNvPicPr/>
          <p:nvPr/>
        </p:nvPicPr>
        <p:blipFill>
          <a:blip r:embed="rId3"/>
          <a:stretch/>
        </p:blipFill>
        <p:spPr>
          <a:xfrm>
            <a:off x="1552680" y="398772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Time Line</a:t>
            </a:r>
            <a:endParaRPr b="0" lang="en-US" sz="4000" spc="-1" strike="noStrike">
              <a:solidFill>
                <a:srgbClr val="000000"/>
              </a:solidFill>
              <a:latin typeface="Calibri"/>
            </a:endParaRPr>
          </a:p>
        </p:txBody>
      </p:sp>
      <p:pic>
        <p:nvPicPr>
          <p:cNvPr id="521" name="Content Placeholder 4" descr=""/>
          <p:cNvPicPr/>
          <p:nvPr/>
        </p:nvPicPr>
        <p:blipFill>
          <a:blip r:embed="rId1"/>
          <a:stretch/>
        </p:blipFill>
        <p:spPr>
          <a:xfrm>
            <a:off x="1770480" y="1307520"/>
            <a:ext cx="8817480" cy="3830040"/>
          </a:xfrm>
          <a:prstGeom prst="rect">
            <a:avLst/>
          </a:prstGeom>
          <a:ln w="0">
            <a:noFill/>
          </a:ln>
        </p:spPr>
      </p:pic>
      <p:sp>
        <p:nvSpPr>
          <p:cNvPr id="522"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EEBFBB95-67D4-4B10-892E-C9A97087A6FF}" type="slidenum">
              <a:rPr b="0" lang="en-US" sz="2800" spc="-1" strike="noStrike">
                <a:solidFill>
                  <a:srgbClr val="b4b4b4"/>
                </a:solidFill>
                <a:latin typeface="Calibri"/>
              </a:rPr>
              <a:t>&lt;number&gt;</a:t>
            </a:fld>
            <a:endParaRPr b="0" lang="en-US" sz="2800" spc="-1" strike="noStrike">
              <a:latin typeface="Times New Roman"/>
            </a:endParaRPr>
          </a:p>
        </p:txBody>
      </p:sp>
      <p:pic>
        <p:nvPicPr>
          <p:cNvPr id="523" name="Graphic 5" descr="Checkmark"/>
          <p:cNvPicPr/>
          <p:nvPr/>
        </p:nvPicPr>
        <p:blipFill>
          <a:blip r:embed="rId2"/>
          <a:stretch/>
        </p:blipFill>
        <p:spPr>
          <a:xfrm>
            <a:off x="1356840" y="2248920"/>
            <a:ext cx="222120" cy="222120"/>
          </a:xfrm>
          <a:prstGeom prst="rect">
            <a:avLst/>
          </a:prstGeom>
          <a:ln w="0">
            <a:noFill/>
          </a:ln>
        </p:spPr>
      </p:pic>
      <p:pic>
        <p:nvPicPr>
          <p:cNvPr id="524" name="Graphic 6" descr="Checkmark"/>
          <p:cNvPicPr/>
          <p:nvPr/>
        </p:nvPicPr>
        <p:blipFill>
          <a:blip r:embed="rId3"/>
          <a:stretch/>
        </p:blipFill>
        <p:spPr>
          <a:xfrm>
            <a:off x="1356840" y="2530080"/>
            <a:ext cx="222120" cy="222120"/>
          </a:xfrm>
          <a:prstGeom prst="rect">
            <a:avLst/>
          </a:prstGeom>
          <a:ln w="0">
            <a:noFill/>
          </a:ln>
        </p:spPr>
      </p:pic>
      <p:pic>
        <p:nvPicPr>
          <p:cNvPr id="525" name="Graphic 7" descr="Checkmark"/>
          <p:cNvPicPr/>
          <p:nvPr/>
        </p:nvPicPr>
        <p:blipFill>
          <a:blip r:embed="rId4"/>
          <a:stretch/>
        </p:blipFill>
        <p:spPr>
          <a:xfrm>
            <a:off x="1356840" y="2811240"/>
            <a:ext cx="222120" cy="222120"/>
          </a:xfrm>
          <a:prstGeom prst="rect">
            <a:avLst/>
          </a:prstGeom>
          <a:ln w="0">
            <a:noFill/>
          </a:ln>
        </p:spPr>
      </p:pic>
      <p:pic>
        <p:nvPicPr>
          <p:cNvPr id="526" name="Graphic 8" descr="Checkmark"/>
          <p:cNvPicPr/>
          <p:nvPr/>
        </p:nvPicPr>
        <p:blipFill>
          <a:blip r:embed="rId5"/>
          <a:stretch/>
        </p:blipFill>
        <p:spPr>
          <a:xfrm>
            <a:off x="1356840" y="3092400"/>
            <a:ext cx="222120" cy="2221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Slide Number Placeholder 4"/>
          <p:cNvSpPr txBox="1"/>
          <p:nvPr/>
        </p:nvSpPr>
        <p:spPr>
          <a:xfrm>
            <a:off x="10886400" y="6306840"/>
            <a:ext cx="948960" cy="364680"/>
          </a:xfrm>
          <a:prstGeom prst="rect">
            <a:avLst/>
          </a:prstGeom>
          <a:noFill/>
          <a:ln w="0">
            <a:noFill/>
          </a:ln>
        </p:spPr>
        <p:txBody>
          <a:bodyPr anchor="ctr">
            <a:noAutofit/>
          </a:bodyPr>
          <a:p>
            <a:pPr algn="r">
              <a:lnSpc>
                <a:spcPct val="100000"/>
              </a:lnSpc>
            </a:pPr>
            <a:fld id="{348CF223-82D2-4F36-B504-9F237AD124C2}" type="slidenum">
              <a:rPr b="0" lang="en-US" sz="2800" spc="-1" strike="noStrike">
                <a:solidFill>
                  <a:srgbClr val="b4b4b4"/>
                </a:solidFill>
                <a:latin typeface="Calibri"/>
              </a:rPr>
              <a:t>&lt;number&gt;</a:t>
            </a:fld>
            <a:endParaRPr b="0" lang="en-US" sz="2800" spc="-1" strike="noStrike">
              <a:latin typeface="Times New Roman"/>
            </a:endParaRPr>
          </a:p>
        </p:txBody>
      </p:sp>
      <p:pic>
        <p:nvPicPr>
          <p:cNvPr id="528" name="Picture 5" descr=""/>
          <p:cNvPicPr/>
          <p:nvPr/>
        </p:nvPicPr>
        <p:blipFill>
          <a:blip r:embed="rId1"/>
          <a:stretch/>
        </p:blipFill>
        <p:spPr>
          <a:xfrm>
            <a:off x="6465600" y="2190600"/>
            <a:ext cx="5369760" cy="3839040"/>
          </a:xfrm>
          <a:prstGeom prst="rect">
            <a:avLst/>
          </a:prstGeom>
          <a:ln w="0">
            <a:noFill/>
          </a:ln>
        </p:spPr>
      </p:pic>
      <p:sp>
        <p:nvSpPr>
          <p:cNvPr id="529" name="Title 8"/>
          <p:cNvSpPr txBox="1"/>
          <p:nvPr/>
        </p:nvSpPr>
        <p:spPr>
          <a:xfrm>
            <a:off x="372600" y="365040"/>
            <a:ext cx="1161288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Preliminary work (completed):</a:t>
            </a:r>
            <a:br/>
            <a:r>
              <a:rPr b="1" lang="en-US" sz="3200" spc="-1" strike="noStrike">
                <a:solidFill>
                  <a:srgbClr val="595959"/>
                </a:solidFill>
                <a:latin typeface="Arial"/>
              </a:rPr>
              <a:t>Exploration of Bug Report Repositories</a:t>
            </a:r>
            <a:endParaRPr b="0" lang="en-US" sz="3200" spc="-1" strike="noStrike">
              <a:solidFill>
                <a:srgbClr val="000000"/>
              </a:solidFill>
              <a:latin typeface="Calibri"/>
            </a:endParaRPr>
          </a:p>
        </p:txBody>
      </p:sp>
      <p:sp>
        <p:nvSpPr>
          <p:cNvPr id="530" name="TextBox 9"/>
          <p:cNvSpPr/>
          <p:nvPr/>
        </p:nvSpPr>
        <p:spPr>
          <a:xfrm>
            <a:off x="372600" y="4544280"/>
            <a:ext cx="5644440" cy="821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44546a"/>
                </a:solidFill>
                <a:latin typeface="Calibri"/>
              </a:rPr>
              <a:t>CASSANDRA repository (7538 bug reports) </a:t>
            </a:r>
            <a:endParaRPr b="0" lang="en-US" sz="2400" spc="-1" strike="noStrike">
              <a:latin typeface="Arial"/>
            </a:endParaRPr>
          </a:p>
        </p:txBody>
      </p:sp>
      <p:sp>
        <p:nvSpPr>
          <p:cNvPr id="531" name="TextBox 10"/>
          <p:cNvSpPr/>
          <p:nvPr/>
        </p:nvSpPr>
        <p:spPr>
          <a:xfrm>
            <a:off x="5235840" y="6210360"/>
            <a:ext cx="701496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44546a"/>
                </a:solidFill>
                <a:latin typeface="Calibri"/>
              </a:rPr>
              <a:t>HADOOP repository (8262 bug reports) </a:t>
            </a:r>
            <a:endParaRPr b="0" lang="en-US" sz="2400" spc="-1" strike="noStrike">
              <a:latin typeface="Arial"/>
            </a:endParaRPr>
          </a:p>
        </p:txBody>
      </p:sp>
      <p:pic>
        <p:nvPicPr>
          <p:cNvPr id="532" name="Picture 7" descr=""/>
          <p:cNvPicPr/>
          <p:nvPr/>
        </p:nvPicPr>
        <p:blipFill>
          <a:blip r:embed="rId2"/>
          <a:stretch/>
        </p:blipFill>
        <p:spPr>
          <a:xfrm>
            <a:off x="158760" y="1269360"/>
            <a:ext cx="6346800" cy="31338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Rounded Rectangle 4"/>
          <p:cNvSpPr/>
          <p:nvPr/>
        </p:nvSpPr>
        <p:spPr>
          <a:xfrm>
            <a:off x="372600" y="109764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Data Extraction</a:t>
            </a:r>
            <a:endParaRPr b="0" lang="en-US" sz="1800" spc="-1" strike="noStrike">
              <a:latin typeface="Arial"/>
            </a:endParaRPr>
          </a:p>
        </p:txBody>
      </p:sp>
      <p:sp>
        <p:nvSpPr>
          <p:cNvPr id="534" name="Rounded Rectangle 5"/>
          <p:cNvSpPr/>
          <p:nvPr/>
        </p:nvSpPr>
        <p:spPr>
          <a:xfrm>
            <a:off x="372600" y="191808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Data Preprocessing</a:t>
            </a:r>
            <a:endParaRPr b="0" lang="en-US" sz="1800" spc="-1" strike="noStrike">
              <a:latin typeface="Arial"/>
            </a:endParaRPr>
          </a:p>
        </p:txBody>
      </p:sp>
      <p:sp>
        <p:nvSpPr>
          <p:cNvPr id="535" name="Rounded Rectangle 6"/>
          <p:cNvSpPr/>
          <p:nvPr/>
        </p:nvSpPr>
        <p:spPr>
          <a:xfrm>
            <a:off x="372600" y="273852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Feature Extraction </a:t>
            </a:r>
            <a:endParaRPr b="0" lang="en-US" sz="1800" spc="-1" strike="noStrike">
              <a:latin typeface="Arial"/>
            </a:endParaRPr>
          </a:p>
        </p:txBody>
      </p:sp>
      <p:sp>
        <p:nvSpPr>
          <p:cNvPr id="536" name="Rounded Rectangle 7"/>
          <p:cNvSpPr/>
          <p:nvPr/>
        </p:nvSpPr>
        <p:spPr>
          <a:xfrm>
            <a:off x="372600" y="355860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Dimensionality Reduction</a:t>
            </a:r>
            <a:endParaRPr b="0" lang="en-US" sz="1800" spc="-1" strike="noStrike">
              <a:latin typeface="Arial"/>
            </a:endParaRPr>
          </a:p>
        </p:txBody>
      </p:sp>
      <p:sp>
        <p:nvSpPr>
          <p:cNvPr id="537" name="Straight Arrow Connector 11"/>
          <p:cNvSpPr/>
          <p:nvPr/>
        </p:nvSpPr>
        <p:spPr>
          <a:xfrm flipH="1">
            <a:off x="1415880" y="167184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38" name="Straight Arrow Connector 13"/>
          <p:cNvSpPr/>
          <p:nvPr/>
        </p:nvSpPr>
        <p:spPr>
          <a:xfrm>
            <a:off x="1416600" y="249228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39" name="Straight Arrow Connector 16"/>
          <p:cNvSpPr/>
          <p:nvPr/>
        </p:nvSpPr>
        <p:spPr>
          <a:xfrm>
            <a:off x="1416600" y="331236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40" name="Rounded Rectangle 19"/>
          <p:cNvSpPr/>
          <p:nvPr/>
        </p:nvSpPr>
        <p:spPr>
          <a:xfrm>
            <a:off x="372600" y="437904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Training and Testing</a:t>
            </a:r>
            <a:endParaRPr b="0" lang="en-US" sz="1800" spc="-1" strike="noStrike">
              <a:latin typeface="Arial"/>
            </a:endParaRPr>
          </a:p>
        </p:txBody>
      </p:sp>
      <p:sp>
        <p:nvSpPr>
          <p:cNvPr id="541" name="Straight Arrow Connector 20"/>
          <p:cNvSpPr/>
          <p:nvPr/>
        </p:nvSpPr>
        <p:spPr>
          <a:xfrm>
            <a:off x="1416600" y="413280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42" name="TextBox 14"/>
          <p:cNvSpPr/>
          <p:nvPr/>
        </p:nvSpPr>
        <p:spPr>
          <a:xfrm>
            <a:off x="2489760" y="1169280"/>
            <a:ext cx="946872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595959"/>
                </a:solidFill>
                <a:latin typeface="Arial"/>
                <a:ea typeface="Tahoma"/>
              </a:rPr>
              <a:t>Cassandra, Hadoop, Spark (Jira), Eclipse, Mozilla and Netbeans (Bugzilla)</a:t>
            </a:r>
            <a:endParaRPr b="0" lang="en-US" sz="2000" spc="-1" strike="noStrike">
              <a:latin typeface="Arial"/>
            </a:endParaRPr>
          </a:p>
        </p:txBody>
      </p:sp>
      <p:sp>
        <p:nvSpPr>
          <p:cNvPr id="543" name="TextBox 15"/>
          <p:cNvSpPr/>
          <p:nvPr/>
        </p:nvSpPr>
        <p:spPr>
          <a:xfrm>
            <a:off x="2489760" y="1910520"/>
            <a:ext cx="9090720" cy="54684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2000" spc="-1" strike="noStrike">
                <a:solidFill>
                  <a:srgbClr val="595959"/>
                </a:solidFill>
                <a:latin typeface="Arial"/>
                <a:ea typeface="Tahoma"/>
              </a:rPr>
              <a:t>Type checking, normalizing, conversion, fix and imputation</a:t>
            </a:r>
            <a:endParaRPr b="0" lang="en-US" sz="2000" spc="-1" strike="noStrike">
              <a:latin typeface="Arial"/>
            </a:endParaRPr>
          </a:p>
        </p:txBody>
      </p:sp>
      <p:sp>
        <p:nvSpPr>
          <p:cNvPr id="544" name="Rounded Rectangle 27"/>
          <p:cNvSpPr/>
          <p:nvPr/>
        </p:nvSpPr>
        <p:spPr>
          <a:xfrm>
            <a:off x="372600" y="519948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Evaluation Results</a:t>
            </a:r>
            <a:endParaRPr b="0" lang="en-US" sz="1800" spc="-1" strike="noStrike">
              <a:latin typeface="Arial"/>
            </a:endParaRPr>
          </a:p>
        </p:txBody>
      </p:sp>
      <p:sp>
        <p:nvSpPr>
          <p:cNvPr id="545" name="Straight Arrow Connector 28"/>
          <p:cNvSpPr/>
          <p:nvPr/>
        </p:nvSpPr>
        <p:spPr>
          <a:xfrm flipH="1">
            <a:off x="1415880" y="5059440"/>
            <a:ext cx="14040" cy="1396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46" name="TextBox 30"/>
          <p:cNvSpPr/>
          <p:nvPr/>
        </p:nvSpPr>
        <p:spPr>
          <a:xfrm>
            <a:off x="2489760" y="2837880"/>
            <a:ext cx="909072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595959"/>
                </a:solidFill>
                <a:latin typeface="Arial"/>
                <a:ea typeface="Tahoma"/>
              </a:rPr>
              <a:t>Text mining activities and vector weighting with TF-IDF</a:t>
            </a:r>
            <a:endParaRPr b="0" lang="en-US" sz="2000" spc="-1" strike="noStrike">
              <a:latin typeface="Arial"/>
            </a:endParaRPr>
          </a:p>
        </p:txBody>
      </p:sp>
      <p:sp>
        <p:nvSpPr>
          <p:cNvPr id="547" name="TextBox 31"/>
          <p:cNvSpPr/>
          <p:nvPr/>
        </p:nvSpPr>
        <p:spPr>
          <a:xfrm>
            <a:off x="2489760" y="3574080"/>
            <a:ext cx="9090720" cy="54684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2000" spc="-1" strike="noStrike">
                <a:solidFill>
                  <a:srgbClr val="595959"/>
                </a:solidFill>
                <a:latin typeface="Arial"/>
                <a:ea typeface="Tahoma"/>
              </a:rPr>
              <a:t>PCA </a:t>
            </a:r>
            <a:endParaRPr b="0" lang="en-US" sz="2000" spc="-1" strike="noStrike">
              <a:latin typeface="Arial"/>
            </a:endParaRPr>
          </a:p>
        </p:txBody>
      </p:sp>
      <p:sp>
        <p:nvSpPr>
          <p:cNvPr id="548" name="TextBox 10"/>
          <p:cNvSpPr/>
          <p:nvPr/>
        </p:nvSpPr>
        <p:spPr>
          <a:xfrm>
            <a:off x="7426440" y="4946040"/>
            <a:ext cx="4266720" cy="1796040"/>
          </a:xfrm>
          <a:prstGeom prst="rect">
            <a:avLst/>
          </a:prstGeom>
          <a:noFill/>
          <a:ln w="0">
            <a:solidFill>
              <a:srgbClr val="000000">
                <a:lumMod val="65000"/>
                <a:lumOff val="35000"/>
              </a:srgbClr>
            </a:solidFill>
          </a:ln>
        </p:spPr>
        <p:style>
          <a:lnRef idx="0"/>
          <a:fillRef idx="0"/>
          <a:effectRef idx="0"/>
          <a:fontRef idx="minor"/>
        </p:style>
        <p:txBody>
          <a:bodyPr lIns="90000" rIns="90000" tIns="45000" bIns="45000">
            <a:spAutoFit/>
          </a:bodyPr>
          <a:p>
            <a:pPr>
              <a:lnSpc>
                <a:spcPct val="100000"/>
              </a:lnSpc>
            </a:pPr>
            <a:r>
              <a:rPr b="1" lang="en-US" sz="2400" spc="-1" strike="noStrike">
                <a:solidFill>
                  <a:srgbClr val="595959"/>
                </a:solidFill>
                <a:latin typeface="Calibri"/>
              </a:rPr>
              <a:t>Tools:</a:t>
            </a:r>
            <a:endParaRPr b="0" lang="en-US" sz="2400" spc="-1" strike="noStrike">
              <a:latin typeface="Arial"/>
            </a:endParaRPr>
          </a:p>
          <a:p>
            <a:pPr>
              <a:lnSpc>
                <a:spcPct val="100000"/>
              </a:lnSpc>
            </a:pPr>
            <a:r>
              <a:rPr b="0" lang="en-US" sz="2200" spc="-1" strike="noStrike">
                <a:solidFill>
                  <a:srgbClr val="595959"/>
                </a:solidFill>
                <a:latin typeface="Calibri"/>
              </a:rPr>
              <a:t># Java and R</a:t>
            </a:r>
            <a:endParaRPr b="0" lang="en-US" sz="2200" spc="-1" strike="noStrike">
              <a:latin typeface="Arial"/>
            </a:endParaRPr>
          </a:p>
          <a:p>
            <a:pPr>
              <a:lnSpc>
                <a:spcPct val="100000"/>
              </a:lnSpc>
            </a:pPr>
            <a:r>
              <a:rPr b="0" lang="en-US" sz="2200" spc="-1" strike="noStrike">
                <a:solidFill>
                  <a:srgbClr val="595959"/>
                </a:solidFill>
                <a:latin typeface="Calibri"/>
              </a:rPr>
              <a:t># R libraries (caret, tm, snowballc)</a:t>
            </a:r>
            <a:endParaRPr b="0" lang="en-US" sz="2200" spc="-1" strike="noStrike">
              <a:latin typeface="Arial"/>
            </a:endParaRPr>
          </a:p>
          <a:p>
            <a:pPr>
              <a:lnSpc>
                <a:spcPct val="100000"/>
              </a:lnSpc>
            </a:pPr>
            <a:r>
              <a:rPr b="0" lang="en-US" sz="2200" spc="-1" strike="noStrike">
                <a:solidFill>
                  <a:srgbClr val="595959"/>
                </a:solidFill>
                <a:latin typeface="Calibri"/>
              </a:rPr>
              <a:t># Google and Aws Cloud</a:t>
            </a:r>
            <a:endParaRPr b="0" lang="en-US" sz="2200" spc="-1" strike="noStrike">
              <a:latin typeface="Arial"/>
            </a:endParaRPr>
          </a:p>
        </p:txBody>
      </p:sp>
      <p:sp>
        <p:nvSpPr>
          <p:cNvPr id="549" name="TextBox 32"/>
          <p:cNvSpPr/>
          <p:nvPr/>
        </p:nvSpPr>
        <p:spPr>
          <a:xfrm>
            <a:off x="2489760" y="4440240"/>
            <a:ext cx="909072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595959"/>
                </a:solidFill>
                <a:latin typeface="Arial"/>
                <a:ea typeface="Tahoma"/>
              </a:rPr>
              <a:t>Repeated k-fold for cv, KNN, SVM, Random Forest and Neural Network</a:t>
            </a:r>
            <a:endParaRPr b="0" lang="en-US" sz="2000" spc="-1" strike="noStrike">
              <a:latin typeface="Arial"/>
            </a:endParaRPr>
          </a:p>
        </p:txBody>
      </p:sp>
      <p:sp>
        <p:nvSpPr>
          <p:cNvPr id="550" name="TextBox 33"/>
          <p:cNvSpPr/>
          <p:nvPr/>
        </p:nvSpPr>
        <p:spPr>
          <a:xfrm>
            <a:off x="2489760" y="5184000"/>
            <a:ext cx="9090720" cy="54684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2000" spc="-1" strike="noStrike">
                <a:solidFill>
                  <a:srgbClr val="595959"/>
                </a:solidFill>
                <a:latin typeface="Arial"/>
                <a:ea typeface="Tahoma"/>
              </a:rPr>
              <a:t>Accuracy, recall, precision, f-measure</a:t>
            </a:r>
            <a:endParaRPr b="0" lang="en-US" sz="2000" spc="-1" strike="noStrike">
              <a:latin typeface="Arial"/>
            </a:endParaRPr>
          </a:p>
        </p:txBody>
      </p:sp>
      <p:sp>
        <p:nvSpPr>
          <p:cNvPr id="551" name="Rounded Rectangle 52"/>
          <p:cNvSpPr/>
          <p:nvPr/>
        </p:nvSpPr>
        <p:spPr>
          <a:xfrm>
            <a:off x="372600" y="6019920"/>
            <a:ext cx="2087640" cy="573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95959"/>
                </a:solidFill>
                <a:latin typeface="Arial"/>
              </a:rPr>
              <a:t>Statistical Tests</a:t>
            </a:r>
            <a:endParaRPr b="0" lang="en-US" sz="1800" spc="-1" strike="noStrike">
              <a:latin typeface="Arial"/>
            </a:endParaRPr>
          </a:p>
        </p:txBody>
      </p:sp>
      <p:sp>
        <p:nvSpPr>
          <p:cNvPr id="552" name="Straight Arrow Connector 62"/>
          <p:cNvSpPr/>
          <p:nvPr/>
        </p:nvSpPr>
        <p:spPr>
          <a:xfrm>
            <a:off x="1416600" y="5773680"/>
            <a:ext cx="360" cy="2458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553" name="TextBox 72"/>
          <p:cNvSpPr/>
          <p:nvPr/>
        </p:nvSpPr>
        <p:spPr>
          <a:xfrm>
            <a:off x="2460600" y="6125760"/>
            <a:ext cx="9090720" cy="59220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lang="en-US" sz="2000" spc="-1" strike="noStrike">
                <a:solidFill>
                  <a:srgbClr val="595959"/>
                </a:solidFill>
                <a:latin typeface="Arial"/>
                <a:ea typeface="Tahoma"/>
              </a:rPr>
              <a:t>Friedman Test</a:t>
            </a:r>
            <a:r>
              <a:rPr b="0" lang="en-US" sz="2200" spc="-1" strike="noStrike">
                <a:solidFill>
                  <a:srgbClr val="595959"/>
                </a:solidFill>
                <a:latin typeface="Arial"/>
                <a:ea typeface="Tahoma"/>
              </a:rPr>
              <a:t> </a:t>
            </a:r>
            <a:endParaRPr b="0" lang="en-US" sz="2200" spc="-1" strike="noStrike">
              <a:latin typeface="Arial"/>
            </a:endParaRPr>
          </a:p>
        </p:txBody>
      </p:sp>
      <p:sp>
        <p:nvSpPr>
          <p:cNvPr id="55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5B1BDAC4-706F-419C-8E74-6EB9E656AE87}" type="slidenum">
              <a:rPr b="0" lang="en-US" sz="2800" spc="-1" strike="noStrike">
                <a:solidFill>
                  <a:srgbClr val="b4b4b4"/>
                </a:solidFill>
                <a:latin typeface="Calibri"/>
              </a:rPr>
              <a:t>&lt;number&gt;</a:t>
            </a:fld>
            <a:endParaRPr b="0" lang="en-US" sz="2800" spc="-1" strike="noStrike">
              <a:latin typeface="Times New Roman"/>
            </a:endParaRPr>
          </a:p>
        </p:txBody>
      </p:sp>
      <p:sp>
        <p:nvSpPr>
          <p:cNvPr id="555" name="Title 8"/>
          <p:cNvSpPr txBox="1"/>
          <p:nvPr/>
        </p:nvSpPr>
        <p:spPr>
          <a:xfrm>
            <a:off x="372600" y="259560"/>
            <a:ext cx="11612880" cy="610560"/>
          </a:xfrm>
          <a:prstGeom prst="rect">
            <a:avLst/>
          </a:prstGeom>
          <a:noFill/>
          <a:ln w="0">
            <a:noFill/>
          </a:ln>
        </p:spPr>
        <p:txBody>
          <a:bodyPr anchor="ctr">
            <a:noAutofit/>
          </a:bodyPr>
          <a:p>
            <a:pPr>
              <a:lnSpc>
                <a:spcPct val="90000"/>
              </a:lnSpc>
            </a:pPr>
            <a:r>
              <a:rPr b="1" lang="en-US" sz="3200" spc="-1" strike="noStrike">
                <a:solidFill>
                  <a:srgbClr val="595959"/>
                </a:solidFill>
                <a:latin typeface="Arial"/>
              </a:rPr>
              <a:t>Preliminary work (completed):</a:t>
            </a:r>
            <a:br/>
            <a:r>
              <a:rPr b="1" lang="en-US" sz="3200" spc="-1" strike="noStrike">
                <a:solidFill>
                  <a:srgbClr val="595959"/>
                </a:solidFill>
                <a:latin typeface="Arial"/>
              </a:rPr>
              <a:t>Machine Learning Experiments</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Contributions</a:t>
            </a:r>
            <a:endParaRPr b="0" lang="en-US" sz="4000" spc="-1" strike="noStrike">
              <a:solidFill>
                <a:srgbClr val="000000"/>
              </a:solidFill>
              <a:latin typeface="Calibri"/>
            </a:endParaRPr>
          </a:p>
        </p:txBody>
      </p:sp>
      <p:sp>
        <p:nvSpPr>
          <p:cNvPr id="557" name="Content Placeholder 2"/>
          <p:cNvSpPr txBox="1"/>
          <p:nvPr/>
        </p:nvSpPr>
        <p:spPr>
          <a:xfrm>
            <a:off x="372600" y="1161360"/>
            <a:ext cx="10980720" cy="5015160"/>
          </a:xfrm>
          <a:prstGeom prst="rect">
            <a:avLst/>
          </a:prstGeom>
          <a:noFill/>
          <a:ln w="0">
            <a:noFill/>
          </a:ln>
        </p:spPr>
        <p:txBody>
          <a:bodyPr>
            <a:normAutofit/>
          </a:bodyPr>
          <a:p>
            <a:pPr marL="228600" indent="-228240">
              <a:lnSpc>
                <a:spcPct val="150000"/>
              </a:lnSpc>
              <a:spcBef>
                <a:spcPts val="1001"/>
              </a:spcBef>
              <a:buClr>
                <a:srgbClr val="595959"/>
              </a:buClr>
              <a:buFont typeface="Wingdings" charset="2"/>
              <a:buChar char=""/>
            </a:pPr>
            <a:r>
              <a:rPr b="1" lang="en-US" sz="2800" spc="-1" strike="noStrike">
                <a:solidFill>
                  <a:srgbClr val="595959"/>
                </a:solidFill>
                <a:latin typeface="Arial"/>
                <a:ea typeface="Tahoma"/>
              </a:rPr>
              <a:t>Computer Science:</a:t>
            </a:r>
            <a:r>
              <a:rPr b="0" lang="en-US" sz="2800" spc="-1" strike="noStrike">
                <a:solidFill>
                  <a:srgbClr val="595959"/>
                </a:solidFill>
                <a:latin typeface="Arial"/>
                <a:ea typeface="Tahoma"/>
              </a:rPr>
              <a:t> New learning models to predict </a:t>
            </a:r>
            <a:r>
              <a:rPr b="0" lang="en-US" sz="2800" spc="-1" strike="noStrike">
                <a:solidFill>
                  <a:srgbClr val="ed7d31"/>
                </a:solidFill>
                <a:latin typeface="Arial"/>
                <a:ea typeface="Tahoma"/>
              </a:rPr>
              <a:t>bug report </a:t>
            </a:r>
            <a:r>
              <a:rPr b="0" lang="en-US" sz="2800" spc="-1" strike="noStrike">
                <a:solidFill>
                  <a:srgbClr val="595959"/>
                </a:solidFill>
                <a:latin typeface="Arial"/>
                <a:ea typeface="Tahoma"/>
              </a:rPr>
              <a:t>severity level based on </a:t>
            </a:r>
            <a:r>
              <a:rPr b="0" lang="en-US" sz="2800" spc="-1" strike="noStrike">
                <a:solidFill>
                  <a:srgbClr val="ed7d31"/>
                </a:solidFill>
                <a:latin typeface="Arial"/>
                <a:ea typeface="Tahoma"/>
              </a:rPr>
              <a:t>novel feature selection </a:t>
            </a:r>
            <a:r>
              <a:rPr b="0" lang="en-US" sz="2800" spc="-1" strike="noStrike">
                <a:solidFill>
                  <a:srgbClr val="595959"/>
                </a:solidFill>
                <a:latin typeface="Arial"/>
                <a:ea typeface="Tahoma"/>
              </a:rPr>
              <a:t>and </a:t>
            </a:r>
            <a:r>
              <a:rPr b="0" lang="en-US" sz="2800" spc="-1" strike="noStrike">
                <a:solidFill>
                  <a:srgbClr val="ed7d31"/>
                </a:solidFill>
                <a:latin typeface="Arial"/>
                <a:ea typeface="Tahoma"/>
              </a:rPr>
              <a:t>data-driven</a:t>
            </a:r>
            <a:r>
              <a:rPr b="0" lang="en-US" sz="2800" spc="-1" strike="noStrike">
                <a:solidFill>
                  <a:srgbClr val="595959"/>
                </a:solidFill>
                <a:latin typeface="Arial"/>
                <a:ea typeface="Tahoma"/>
              </a:rPr>
              <a:t> methods which:</a:t>
            </a:r>
            <a:endParaRPr b="0" lang="en-US" sz="2800" spc="-1" strike="noStrike">
              <a:solidFill>
                <a:srgbClr val="000000"/>
              </a:solidFill>
              <a:latin typeface="Calibri"/>
            </a:endParaRPr>
          </a:p>
          <a:p>
            <a:pPr lvl="1" marL="914400" indent="-456840">
              <a:lnSpc>
                <a:spcPct val="150000"/>
              </a:lnSpc>
              <a:spcBef>
                <a:spcPts val="499"/>
              </a:spcBef>
              <a:buClr>
                <a:srgbClr val="5b9bd5"/>
              </a:buClr>
              <a:buSzPct val="120000"/>
              <a:buFont typeface="Wingdings" charset="2"/>
              <a:buChar char=""/>
            </a:pPr>
            <a:r>
              <a:rPr b="0" lang="en-US" sz="2400" spc="-1" strike="noStrike">
                <a:solidFill>
                  <a:srgbClr val="595959"/>
                </a:solidFill>
                <a:latin typeface="Arial"/>
                <a:ea typeface="Tahoma"/>
              </a:rPr>
              <a:t>address the temporal context of a bug report, </a:t>
            </a:r>
            <a:endParaRPr b="0" lang="en-US" sz="2400" spc="-1" strike="noStrike">
              <a:solidFill>
                <a:srgbClr val="000000"/>
              </a:solidFill>
              <a:latin typeface="Calibri"/>
            </a:endParaRPr>
          </a:p>
          <a:p>
            <a:pPr lvl="1" marL="914400" indent="-456840">
              <a:lnSpc>
                <a:spcPct val="150000"/>
              </a:lnSpc>
              <a:spcBef>
                <a:spcPts val="499"/>
              </a:spcBef>
              <a:buClr>
                <a:srgbClr val="5b9bd5"/>
              </a:buClr>
              <a:buSzPct val="120000"/>
              <a:buFont typeface="Wingdings" charset="2"/>
              <a:buChar char=""/>
            </a:pPr>
            <a:r>
              <a:rPr b="0" lang="en-US" sz="2400" spc="-1" strike="noStrike">
                <a:solidFill>
                  <a:srgbClr val="595959"/>
                </a:solidFill>
                <a:latin typeface="Arial"/>
                <a:ea typeface="Tahoma"/>
              </a:rPr>
              <a:t>address imbalanced and high-dimensionality data</a:t>
            </a:r>
            <a:endParaRPr b="0" lang="en-US" sz="2400" spc="-1" strike="noStrike">
              <a:solidFill>
                <a:srgbClr val="000000"/>
              </a:solidFill>
              <a:latin typeface="Calibri"/>
            </a:endParaRPr>
          </a:p>
          <a:p>
            <a:pPr marL="228600" indent="-228240">
              <a:lnSpc>
                <a:spcPct val="150000"/>
              </a:lnSpc>
              <a:spcBef>
                <a:spcPts val="1001"/>
              </a:spcBef>
              <a:buClr>
                <a:srgbClr val="44546a"/>
              </a:buClr>
              <a:buSzPct val="120000"/>
              <a:buFont typeface="Wingdings" charset="2"/>
              <a:buChar char=""/>
            </a:pPr>
            <a:r>
              <a:rPr b="1" lang="en-US" sz="2800" spc="-1" strike="noStrike">
                <a:solidFill>
                  <a:srgbClr val="595959"/>
                </a:solidFill>
                <a:latin typeface="Arial"/>
                <a:ea typeface="Tahoma"/>
              </a:rPr>
              <a:t>FLOSS maintenance:</a:t>
            </a:r>
            <a:r>
              <a:rPr b="0" lang="en-US" sz="2800" spc="-1" strike="noStrike">
                <a:solidFill>
                  <a:srgbClr val="595959"/>
                </a:solidFill>
                <a:latin typeface="Arial"/>
                <a:ea typeface="Tahoma"/>
              </a:rPr>
              <a:t> New learning models which effectively address long-lived bug report and </a:t>
            </a:r>
            <a:r>
              <a:rPr b="0" lang="en-US" sz="2800" spc="-1" strike="noStrike">
                <a:solidFill>
                  <a:srgbClr val="ed7d31"/>
                </a:solidFill>
                <a:latin typeface="Arial"/>
                <a:ea typeface="Tahoma"/>
              </a:rPr>
              <a:t>improve the maintenance</a:t>
            </a:r>
            <a:endParaRPr b="0" lang="en-US" sz="2800" spc="-1" strike="noStrike">
              <a:solidFill>
                <a:srgbClr val="000000"/>
              </a:solidFill>
              <a:latin typeface="Calibri"/>
            </a:endParaRPr>
          </a:p>
          <a:p>
            <a:pPr>
              <a:lnSpc>
                <a:spcPct val="150000"/>
              </a:lnSpc>
              <a:spcBef>
                <a:spcPts val="1001"/>
              </a:spcBef>
            </a:pPr>
            <a:endParaRPr b="0" lang="en-US" sz="2800" spc="-1" strike="noStrike">
              <a:solidFill>
                <a:srgbClr val="000000"/>
              </a:solidFill>
              <a:latin typeface="Calibri"/>
            </a:endParaRPr>
          </a:p>
          <a:p>
            <a:pPr marL="457200">
              <a:lnSpc>
                <a:spcPct val="150000"/>
              </a:lnSpc>
              <a:spcBef>
                <a:spcPts val="499"/>
              </a:spcBef>
              <a:tabLst>
                <a:tab algn="l" pos="0"/>
              </a:tabLst>
            </a:pPr>
            <a:endParaRPr b="0" lang="en-US" sz="2800" spc="-1" strike="noStrike">
              <a:solidFill>
                <a:srgbClr val="000000"/>
              </a:solidFill>
              <a:latin typeface="Calibri"/>
            </a:endParaRPr>
          </a:p>
          <a:p>
            <a:endParaRPr b="0" lang="en-US" sz="2800" spc="-1" strike="noStrike">
              <a:solidFill>
                <a:srgbClr val="000000"/>
              </a:solidFill>
              <a:latin typeface="Calibri"/>
            </a:endParaRPr>
          </a:p>
        </p:txBody>
      </p:sp>
      <p:sp>
        <p:nvSpPr>
          <p:cNvPr id="558"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047239FE-8F52-4F5E-91A5-A88934E20C1C}"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2" name=""/>
          <p:cNvGrpSpPr/>
          <p:nvPr/>
        </p:nvGrpSpPr>
        <p:grpSpPr>
          <a:xfrm>
            <a:off x="1500840" y="1239120"/>
            <a:ext cx="9541800" cy="4696560"/>
            <a:chOff x="1500840" y="1239120"/>
            <a:chExt cx="9541800" cy="4696560"/>
          </a:xfrm>
        </p:grpSpPr>
        <p:sp>
          <p:nvSpPr>
            <p:cNvPr id="93" name="Folded Corner 3"/>
            <p:cNvSpPr/>
            <p:nvPr/>
          </p:nvSpPr>
          <p:spPr>
            <a:xfrm>
              <a:off x="2998800" y="12391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94" name="Can 6"/>
            <p:cNvSpPr/>
            <p:nvPr/>
          </p:nvSpPr>
          <p:spPr>
            <a:xfrm>
              <a:off x="5844240" y="4840560"/>
              <a:ext cx="1492920" cy="988920"/>
            </a:xfrm>
            <a:prstGeom prst="can">
              <a:avLst>
                <a:gd name="adj" fmla="val 25000"/>
              </a:avLst>
            </a:prstGeom>
            <a:solidFill>
              <a:srgbClr val="4ed1a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4546a"/>
                  </a:solidFill>
                  <a:latin typeface="Arial"/>
                  <a:ea typeface="Tahoma"/>
                </a:rPr>
                <a:t>reposit</a:t>
              </a:r>
              <a:r>
                <a:rPr b="0" lang="en-US" sz="1800" spc="-1" strike="noStrike">
                  <a:solidFill>
                    <a:srgbClr val="44546a"/>
                  </a:solidFill>
                  <a:latin typeface="Arial"/>
                  <a:ea typeface="Tahoma"/>
                </a:rPr>
                <a:t>ory</a:t>
              </a:r>
              <a:endParaRPr b="0" lang="en-US" sz="1800" spc="-1" strike="noStrike">
                <a:latin typeface="Arial"/>
              </a:endParaRPr>
            </a:p>
          </p:txBody>
        </p:sp>
        <p:sp>
          <p:nvSpPr>
            <p:cNvPr id="95" name="Straight Arrow Connector 15"/>
            <p:cNvSpPr/>
            <p:nvPr/>
          </p:nvSpPr>
          <p:spPr>
            <a:xfrm>
              <a:off x="2585880" y="1775520"/>
              <a:ext cx="412560" cy="288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pic>
          <p:nvPicPr>
            <p:cNvPr id="96" name="Picture 17" descr=""/>
            <p:cNvPicPr/>
            <p:nvPr/>
          </p:nvPicPr>
          <p:blipFill>
            <a:blip r:embed="rId1"/>
            <a:srcRect l="0" t="27730" r="22337" b="53586"/>
            <a:stretch/>
          </p:blipFill>
          <p:spPr>
            <a:xfrm>
              <a:off x="1500840" y="1335600"/>
              <a:ext cx="1084680" cy="879480"/>
            </a:xfrm>
            <a:prstGeom prst="rect">
              <a:avLst/>
            </a:prstGeom>
            <a:ln w="0">
              <a:noFill/>
            </a:ln>
          </p:spPr>
        </p:pic>
        <p:sp>
          <p:nvSpPr>
            <p:cNvPr id="97" name="Folded Corner 31"/>
            <p:cNvSpPr/>
            <p:nvPr/>
          </p:nvSpPr>
          <p:spPr>
            <a:xfrm>
              <a:off x="2998800" y="30031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a:p>
              <a:pPr algn="ctr">
                <a:lnSpc>
                  <a:spcPct val="100000"/>
                </a:lnSpc>
              </a:pPr>
              <a:endParaRPr b="0" lang="en-US" sz="1600" spc="-1" strike="noStrike">
                <a:latin typeface="Arial"/>
              </a:endParaRPr>
            </a:p>
          </p:txBody>
        </p:sp>
        <p:sp>
          <p:nvSpPr>
            <p:cNvPr id="98" name="Folded Corner 32"/>
            <p:cNvSpPr/>
            <p:nvPr/>
          </p:nvSpPr>
          <p:spPr>
            <a:xfrm>
              <a:off x="2998800" y="465840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99" name="Elbow Connector 36"/>
            <p:cNvSpPr/>
            <p:nvPr/>
          </p:nvSpPr>
          <p:spPr>
            <a:xfrm flipV="1">
              <a:off x="3943440" y="4053240"/>
              <a:ext cx="1476720" cy="1144080"/>
            </a:xfrm>
            <a:prstGeom prst="bentConnector3">
              <a:avLst>
                <a:gd name="adj1" fmla="val 99749"/>
              </a:avLst>
            </a:pr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00" name="Straight Arrow Connector 46"/>
            <p:cNvSpPr/>
            <p:nvPr/>
          </p:nvSpPr>
          <p:spPr>
            <a:xfrm>
              <a:off x="2576880" y="3542760"/>
              <a:ext cx="421560" cy="36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01" name="Straight Arrow Connector 48"/>
            <p:cNvSpPr/>
            <p:nvPr/>
          </p:nvSpPr>
          <p:spPr>
            <a:xfrm>
              <a:off x="2594160" y="5189760"/>
              <a:ext cx="404280" cy="792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pic>
          <p:nvPicPr>
            <p:cNvPr id="102" name="Picture 51" descr=""/>
            <p:cNvPicPr/>
            <p:nvPr/>
          </p:nvPicPr>
          <p:blipFill>
            <a:blip r:embed="rId2"/>
            <a:srcRect l="11237" t="75438" r="23299" b="2353"/>
            <a:stretch/>
          </p:blipFill>
          <p:spPr>
            <a:xfrm>
              <a:off x="1662480" y="3019680"/>
              <a:ext cx="914040" cy="1045800"/>
            </a:xfrm>
            <a:prstGeom prst="rect">
              <a:avLst/>
            </a:prstGeom>
            <a:ln w="0">
              <a:noFill/>
            </a:ln>
          </p:spPr>
        </p:pic>
        <p:pic>
          <p:nvPicPr>
            <p:cNvPr id="103" name="Picture 54" descr=""/>
            <p:cNvPicPr/>
            <p:nvPr/>
          </p:nvPicPr>
          <p:blipFill>
            <a:blip r:embed="rId3"/>
            <a:srcRect l="9347" t="51335" r="25189" b="29442"/>
            <a:stretch/>
          </p:blipFill>
          <p:spPr>
            <a:xfrm>
              <a:off x="1679760" y="4737240"/>
              <a:ext cx="914040" cy="905040"/>
            </a:xfrm>
            <a:prstGeom prst="rect">
              <a:avLst/>
            </a:prstGeom>
            <a:ln w="0">
              <a:noFill/>
            </a:ln>
          </p:spPr>
        </p:pic>
        <p:sp>
          <p:nvSpPr>
            <p:cNvPr id="104" name="Rectangle 64"/>
            <p:cNvSpPr/>
            <p:nvPr/>
          </p:nvSpPr>
          <p:spPr>
            <a:xfrm>
              <a:off x="1640520" y="3956040"/>
              <a:ext cx="93600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44546a"/>
                  </a:solidFill>
                  <a:latin typeface="Arial"/>
                  <a:ea typeface="Tahoma"/>
                </a:rPr>
                <a:t>john</a:t>
              </a:r>
              <a:endParaRPr b="0" lang="en-US" sz="1800" spc="-1" strike="noStrike">
                <a:latin typeface="Arial"/>
              </a:endParaRPr>
            </a:p>
          </p:txBody>
        </p:sp>
        <p:sp>
          <p:nvSpPr>
            <p:cNvPr id="105" name="Rectangle 65"/>
            <p:cNvSpPr/>
            <p:nvPr/>
          </p:nvSpPr>
          <p:spPr>
            <a:xfrm>
              <a:off x="1649520" y="2148480"/>
              <a:ext cx="93600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44546a"/>
                  </a:solidFill>
                  <a:latin typeface="Arial"/>
                  <a:ea typeface="Tahoma"/>
                </a:rPr>
                <a:t>zhang</a:t>
              </a:r>
              <a:endParaRPr b="0" lang="en-US" sz="1800" spc="-1" strike="noStrike">
                <a:latin typeface="Arial"/>
              </a:endParaRPr>
            </a:p>
          </p:txBody>
        </p:sp>
        <p:sp>
          <p:nvSpPr>
            <p:cNvPr id="106" name="Rectangle 66"/>
            <p:cNvSpPr/>
            <p:nvPr/>
          </p:nvSpPr>
          <p:spPr>
            <a:xfrm>
              <a:off x="1657800" y="5571000"/>
              <a:ext cx="93600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44546a"/>
                  </a:solidFill>
                  <a:latin typeface="Arial"/>
                  <a:ea typeface="Tahoma"/>
                </a:rPr>
                <a:t>maria</a:t>
              </a:r>
              <a:endParaRPr b="0" lang="en-US" sz="1800" spc="-1" strike="noStrike">
                <a:latin typeface="Arial"/>
              </a:endParaRPr>
            </a:p>
          </p:txBody>
        </p:sp>
        <p:sp>
          <p:nvSpPr>
            <p:cNvPr id="107" name="Rounded Rectangle 67"/>
            <p:cNvSpPr/>
            <p:nvPr/>
          </p:nvSpPr>
          <p:spPr>
            <a:xfrm>
              <a:off x="4926960" y="3048120"/>
              <a:ext cx="1904400" cy="988920"/>
            </a:xfrm>
            <a:prstGeom prst="roundRect">
              <a:avLst>
                <a:gd name="adj" fmla="val 16667"/>
              </a:avLst>
            </a:prstGeom>
            <a:solidFill>
              <a:srgbClr val="b3e3ff"/>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4546a"/>
                  </a:solidFill>
                  <a:latin typeface="Arial"/>
                  <a:ea typeface="Tahoma"/>
                </a:rPr>
                <a:t>bug tracking system</a:t>
              </a:r>
              <a:endParaRPr b="0" lang="en-US" sz="1800" spc="-1" strike="noStrike">
                <a:latin typeface="Arial"/>
              </a:endParaRPr>
            </a:p>
          </p:txBody>
        </p:sp>
        <p:sp>
          <p:nvSpPr>
            <p:cNvPr id="108" name="Straight Arrow Connector 83"/>
            <p:cNvSpPr/>
            <p:nvPr/>
          </p:nvSpPr>
          <p:spPr>
            <a:xfrm flipV="1">
              <a:off x="3943440" y="3542040"/>
              <a:ext cx="983160" cy="36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09" name="Elbow Connector 99"/>
            <p:cNvSpPr/>
            <p:nvPr/>
          </p:nvSpPr>
          <p:spPr>
            <a:xfrm>
              <a:off x="3943440" y="1778760"/>
              <a:ext cx="1935720" cy="1269000"/>
            </a:xfrm>
            <a:prstGeom prst="bentConnector2">
              <a:avLst/>
            </a:pr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10" name="Folded Corner 35"/>
            <p:cNvSpPr/>
            <p:nvPr/>
          </p:nvSpPr>
          <p:spPr>
            <a:xfrm>
              <a:off x="8285040" y="260028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a:p>
              <a:pPr algn="ctr">
                <a:lnSpc>
                  <a:spcPct val="100000"/>
                </a:lnSpc>
              </a:pPr>
              <a:endParaRPr b="0" lang="en-US" sz="1600" spc="-1" strike="noStrike">
                <a:latin typeface="Arial"/>
              </a:endParaRPr>
            </a:p>
          </p:txBody>
        </p:sp>
        <p:sp>
          <p:nvSpPr>
            <p:cNvPr id="111" name="Folded Corner 37"/>
            <p:cNvSpPr/>
            <p:nvPr/>
          </p:nvSpPr>
          <p:spPr>
            <a:xfrm>
              <a:off x="8172000" y="27367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12" name="Folded Corner 38"/>
            <p:cNvSpPr/>
            <p:nvPr/>
          </p:nvSpPr>
          <p:spPr>
            <a:xfrm>
              <a:off x="8048520" y="28735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latin typeface="Arial"/>
              </a:endParaRPr>
            </a:p>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a:p>
              <a:pPr algn="ctr">
                <a:lnSpc>
                  <a:spcPct val="100000"/>
                </a:lnSpc>
              </a:pPr>
              <a:endParaRPr b="0" lang="en-US" sz="1600" spc="-1" strike="noStrike">
                <a:latin typeface="Arial"/>
              </a:endParaRPr>
            </a:p>
          </p:txBody>
        </p:sp>
        <p:sp>
          <p:nvSpPr>
            <p:cNvPr id="113" name="Folded Corner 39"/>
            <p:cNvSpPr/>
            <p:nvPr/>
          </p:nvSpPr>
          <p:spPr>
            <a:xfrm>
              <a:off x="7953480" y="300996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14" name="Straight Arrow Connector 40"/>
            <p:cNvSpPr/>
            <p:nvPr/>
          </p:nvSpPr>
          <p:spPr>
            <a:xfrm flipV="1">
              <a:off x="9229320" y="3133800"/>
              <a:ext cx="442440" cy="576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sp>
          <p:nvSpPr>
            <p:cNvPr id="115" name="Rectangle 42"/>
            <p:cNvSpPr/>
            <p:nvPr/>
          </p:nvSpPr>
          <p:spPr>
            <a:xfrm>
              <a:off x="9609840" y="3615120"/>
              <a:ext cx="1244160" cy="9133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44546a"/>
                  </a:solidFill>
                  <a:latin typeface="Arial"/>
                  <a:ea typeface="Tahoma"/>
                </a:rPr>
                <a:t>developer </a:t>
              </a:r>
              <a:endParaRPr b="0" lang="en-US" sz="1800" spc="-1" strike="noStrike">
                <a:latin typeface="Arial"/>
              </a:endParaRPr>
            </a:p>
            <a:p>
              <a:pPr algn="ctr">
                <a:lnSpc>
                  <a:spcPct val="100000"/>
                </a:lnSpc>
              </a:pPr>
              <a:r>
                <a:rPr b="0" lang="en-US" sz="1800" spc="-1" strike="noStrike">
                  <a:solidFill>
                    <a:srgbClr val="44546a"/>
                  </a:solidFill>
                  <a:latin typeface="Arial"/>
                  <a:ea typeface="Tahoma"/>
                </a:rPr>
                <a:t>team members</a:t>
              </a:r>
              <a:endParaRPr b="0" lang="en-US" sz="1800" spc="-1" strike="noStrike">
                <a:latin typeface="Arial"/>
              </a:endParaRPr>
            </a:p>
          </p:txBody>
        </p:sp>
        <p:sp>
          <p:nvSpPr>
            <p:cNvPr id="116" name="Straight Arrow Connector 70"/>
            <p:cNvSpPr/>
            <p:nvPr/>
          </p:nvSpPr>
          <p:spPr>
            <a:xfrm>
              <a:off x="6831720" y="3542760"/>
              <a:ext cx="1121760" cy="648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pic>
          <p:nvPicPr>
            <p:cNvPr id="117" name="Picture 73" descr=""/>
            <p:cNvPicPr/>
            <p:nvPr/>
          </p:nvPicPr>
          <p:blipFill>
            <a:blip r:embed="rId4"/>
            <a:stretch/>
          </p:blipFill>
          <p:spPr>
            <a:xfrm>
              <a:off x="9672120" y="2543400"/>
              <a:ext cx="1083240" cy="1180800"/>
            </a:xfrm>
            <a:prstGeom prst="rect">
              <a:avLst/>
            </a:prstGeom>
            <a:ln w="0">
              <a:noFill/>
            </a:ln>
          </p:spPr>
        </p:pic>
        <p:sp>
          <p:nvSpPr>
            <p:cNvPr id="118" name="Rectangle 93"/>
            <p:cNvSpPr/>
            <p:nvPr/>
          </p:nvSpPr>
          <p:spPr>
            <a:xfrm>
              <a:off x="7654320" y="1765800"/>
              <a:ext cx="3388320" cy="3398040"/>
            </a:xfrm>
            <a:prstGeom prst="rect">
              <a:avLst/>
            </a:prstGeom>
            <a:noFill/>
            <a:ln w="22225">
              <a:solidFill>
                <a:srgbClr val="325490"/>
              </a:solidFill>
              <a:prstDash val="sysDot"/>
            </a:ln>
          </p:spPr>
          <p:style>
            <a:lnRef idx="2">
              <a:schemeClr val="accent1">
                <a:shade val="50000"/>
              </a:schemeClr>
            </a:lnRef>
            <a:fillRef idx="1">
              <a:schemeClr val="accent1"/>
            </a:fillRef>
            <a:effectRef idx="0">
              <a:schemeClr val="accent1"/>
            </a:effectRef>
            <a:fontRef idx="minor"/>
          </p:style>
        </p:sp>
        <p:sp>
          <p:nvSpPr>
            <p:cNvPr id="119" name="TextBox 94"/>
            <p:cNvSpPr/>
            <p:nvPr/>
          </p:nvSpPr>
          <p:spPr>
            <a:xfrm>
              <a:off x="8681400" y="1897920"/>
              <a:ext cx="17067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Tahoma"/>
                </a:rPr>
                <a:t>Triage Process</a:t>
              </a:r>
              <a:endParaRPr b="0" lang="en-US" sz="1800" spc="-1" strike="noStrike">
                <a:latin typeface="Arial"/>
              </a:endParaRPr>
            </a:p>
          </p:txBody>
        </p:sp>
        <p:sp>
          <p:nvSpPr>
            <p:cNvPr id="120" name="Straight Arrow Connector 57"/>
            <p:cNvSpPr/>
            <p:nvPr/>
          </p:nvSpPr>
          <p:spPr>
            <a:xfrm flipV="1">
              <a:off x="6590880" y="4065120"/>
              <a:ext cx="360" cy="774360"/>
            </a:xfrm>
            <a:custGeom>
              <a:avLst/>
              <a:gdLst/>
              <a:ahLst/>
              <a:rect l="l" t="t" r="r" b="b"/>
              <a:pathLst>
                <a:path w="21600" h="21600">
                  <a:moveTo>
                    <a:pt x="0" y="0"/>
                  </a:moveTo>
                  <a:lnTo>
                    <a:pt x="21600" y="21600"/>
                  </a:lnTo>
                </a:path>
              </a:pathLst>
            </a:custGeom>
            <a:noFill/>
            <a:ln w="38100">
              <a:solidFill>
                <a:srgbClr val="000000">
                  <a:lumMod val="65000"/>
                  <a:lumOff val="35000"/>
                </a:srgbClr>
              </a:solidFill>
              <a:headEnd len="med" type="arrow" w="med"/>
              <a:tailEnd len="med" type="arrow" w="med"/>
            </a:ln>
          </p:spPr>
          <p:style>
            <a:lnRef idx="1">
              <a:schemeClr val="accent1"/>
            </a:lnRef>
            <a:fillRef idx="0">
              <a:schemeClr val="accent1"/>
            </a:fillRef>
            <a:effectRef idx="0">
              <a:schemeClr val="accent1"/>
            </a:effectRef>
            <a:fontRef idx="minor"/>
          </p:style>
        </p:sp>
      </p:grpSp>
      <p:sp>
        <p:nvSpPr>
          <p:cNvPr id="121" name="Title 4"/>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Context</a:t>
            </a:r>
            <a:endParaRPr b="0" lang="en-US" sz="4000" spc="-1" strike="noStrike">
              <a:solidFill>
                <a:srgbClr val="000000"/>
              </a:solidFill>
              <a:latin typeface="Calibri"/>
            </a:endParaRPr>
          </a:p>
        </p:txBody>
      </p:sp>
      <p:sp>
        <p:nvSpPr>
          <p:cNvPr id="122" name="Slide Number Placeholder 7"/>
          <p:cNvSpPr txBox="1"/>
          <p:nvPr/>
        </p:nvSpPr>
        <p:spPr>
          <a:xfrm>
            <a:off x="10886400" y="6306840"/>
            <a:ext cx="948960" cy="364680"/>
          </a:xfrm>
          <a:prstGeom prst="rect">
            <a:avLst/>
          </a:prstGeom>
          <a:noFill/>
          <a:ln w="0">
            <a:noFill/>
          </a:ln>
        </p:spPr>
        <p:txBody>
          <a:bodyPr anchor="ctr">
            <a:noAutofit/>
          </a:bodyPr>
          <a:p>
            <a:pPr algn="r">
              <a:lnSpc>
                <a:spcPct val="100000"/>
              </a:lnSpc>
            </a:pPr>
            <a:fld id="{76D20F95-6EA3-4DAE-A9A7-B6E995423DE5}"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Box 2"/>
          <p:cNvSpPr/>
          <p:nvPr/>
        </p:nvSpPr>
        <p:spPr>
          <a:xfrm>
            <a:off x="622080" y="2613600"/>
            <a:ext cx="11105280" cy="1597680"/>
          </a:xfrm>
          <a:prstGeom prst="rect">
            <a:avLst/>
          </a:prstGeom>
          <a:noFill/>
          <a:ln w="0">
            <a:noFill/>
          </a:ln>
        </p:spPr>
        <p:style>
          <a:lnRef idx="0"/>
          <a:fillRef idx="0"/>
          <a:effectRef idx="0"/>
          <a:fontRef idx="minor"/>
        </p:style>
        <p:txBody>
          <a:bodyPr lIns="90000" rIns="90000" tIns="45000" bIns="45000">
            <a:spAutoFit/>
          </a:bodyPr>
          <a:p>
            <a:pPr algn="ctr">
              <a:lnSpc>
                <a:spcPct val="150000"/>
              </a:lnSpc>
            </a:pPr>
            <a:r>
              <a:rPr b="0" lang="en-US" sz="6600" spc="-1" strike="noStrike">
                <a:solidFill>
                  <a:srgbClr val="70ad47"/>
                </a:solidFill>
                <a:latin typeface="Arial"/>
                <a:ea typeface="Tahoma"/>
              </a:rPr>
              <a:t>Thank You!</a:t>
            </a:r>
            <a:endParaRPr b="0" lang="en-US" sz="6600" spc="-1" strike="noStrike">
              <a:latin typeface="Arial"/>
            </a:endParaRPr>
          </a:p>
        </p:txBody>
      </p:sp>
      <p:sp>
        <p:nvSpPr>
          <p:cNvPr id="560" name="Slide Number Placeholder 4"/>
          <p:cNvSpPr txBox="1"/>
          <p:nvPr/>
        </p:nvSpPr>
        <p:spPr>
          <a:xfrm>
            <a:off x="10886400" y="6306840"/>
            <a:ext cx="948960" cy="364680"/>
          </a:xfrm>
          <a:prstGeom prst="rect">
            <a:avLst/>
          </a:prstGeom>
          <a:noFill/>
          <a:ln w="0">
            <a:noFill/>
          </a:ln>
        </p:spPr>
        <p:txBody>
          <a:bodyPr anchor="ctr">
            <a:noAutofit/>
          </a:bodyPr>
          <a:p>
            <a:pPr algn="r">
              <a:lnSpc>
                <a:spcPct val="100000"/>
              </a:lnSpc>
            </a:pPr>
            <a:fld id="{90B1451E-4B11-4FBE-8213-250E5EAA3261}"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Proposed Approaches Performance</a:t>
            </a:r>
            <a:endParaRPr b="0" lang="en-US" sz="4000" spc="-1" strike="noStrike">
              <a:solidFill>
                <a:srgbClr val="000000"/>
              </a:solidFill>
              <a:latin typeface="Calibri"/>
            </a:endParaRPr>
          </a:p>
        </p:txBody>
      </p:sp>
      <p:sp>
        <p:nvSpPr>
          <p:cNvPr id="562"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3BA3FC76-DA14-4765-8692-5CBAFDD71886}" type="slidenum">
              <a:rPr b="0" lang="en-US" sz="2800" spc="-1" strike="noStrike">
                <a:solidFill>
                  <a:srgbClr val="b4b4b4"/>
                </a:solidFill>
                <a:latin typeface="Calibri"/>
              </a:rPr>
              <a:t>&lt;number&gt;</a:t>
            </a:fld>
            <a:endParaRPr b="0" lang="en-US" sz="2800" spc="-1" strike="noStrike">
              <a:latin typeface="Times New Roman"/>
            </a:endParaRPr>
          </a:p>
        </p:txBody>
      </p:sp>
      <p:pic>
        <p:nvPicPr>
          <p:cNvPr id="563" name="Picture 4" descr=""/>
          <p:cNvPicPr/>
          <p:nvPr/>
        </p:nvPicPr>
        <p:blipFill>
          <a:blip r:embed="rId1"/>
          <a:stretch/>
        </p:blipFill>
        <p:spPr>
          <a:xfrm>
            <a:off x="3312720" y="976320"/>
            <a:ext cx="5491800" cy="5547600"/>
          </a:xfrm>
          <a:prstGeom prst="rect">
            <a:avLst/>
          </a:prstGeom>
          <a:ln w="0">
            <a:noFill/>
          </a:ln>
        </p:spPr>
      </p:pic>
      <p:sp>
        <p:nvSpPr>
          <p:cNvPr id="564" name="Rectangle 2"/>
          <p:cNvSpPr/>
          <p:nvPr/>
        </p:nvSpPr>
        <p:spPr>
          <a:xfrm>
            <a:off x="6325920" y="5576400"/>
            <a:ext cx="1063800" cy="947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Bug Tracking System</a:t>
            </a:r>
            <a:endParaRPr b="0" lang="en-US" sz="4000" spc="-1" strike="noStrike">
              <a:solidFill>
                <a:srgbClr val="000000"/>
              </a:solidFill>
              <a:latin typeface="Calibri"/>
            </a:endParaRPr>
          </a:p>
        </p:txBody>
      </p:sp>
      <p:pic>
        <p:nvPicPr>
          <p:cNvPr id="566" name="Content Placeholder 7" descr=""/>
          <p:cNvPicPr/>
          <p:nvPr/>
        </p:nvPicPr>
        <p:blipFill>
          <a:blip r:embed="rId1"/>
          <a:stretch/>
        </p:blipFill>
        <p:spPr>
          <a:xfrm>
            <a:off x="2318760" y="976320"/>
            <a:ext cx="6811920" cy="5502960"/>
          </a:xfrm>
          <a:prstGeom prst="rect">
            <a:avLst/>
          </a:prstGeom>
          <a:ln w="0">
            <a:noFill/>
          </a:ln>
        </p:spPr>
      </p:pic>
      <p:sp>
        <p:nvSpPr>
          <p:cNvPr id="567"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50D3537E-E4EA-4468-884D-0C5E6B5F5A3D}"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Title 1"/>
          <p:cNvSpPr txBox="1"/>
          <p:nvPr/>
        </p:nvSpPr>
        <p:spPr>
          <a:xfrm>
            <a:off x="372600" y="365040"/>
            <a:ext cx="11612880" cy="610560"/>
          </a:xfrm>
          <a:prstGeom prst="rect">
            <a:avLst/>
          </a:prstGeom>
          <a:noFill/>
          <a:ln w="0">
            <a:noFill/>
          </a:ln>
        </p:spPr>
        <p:txBody>
          <a:bodyPr anchor="ctr">
            <a:normAutofit/>
          </a:bodyPr>
          <a:p>
            <a:pPr>
              <a:lnSpc>
                <a:spcPct val="90000"/>
              </a:lnSpc>
            </a:pPr>
            <a:r>
              <a:rPr b="1" lang="en-US" sz="4000" spc="-1" strike="noStrike">
                <a:solidFill>
                  <a:srgbClr val="595959"/>
                </a:solidFill>
                <a:latin typeface="Arial"/>
              </a:rPr>
              <a:t>Distribution by Evaluation Measure Category</a:t>
            </a:r>
            <a:endParaRPr b="0" lang="en-US" sz="4000" spc="-1" strike="noStrike">
              <a:solidFill>
                <a:srgbClr val="000000"/>
              </a:solidFill>
              <a:latin typeface="Calibri"/>
            </a:endParaRPr>
          </a:p>
        </p:txBody>
      </p:sp>
      <p:pic>
        <p:nvPicPr>
          <p:cNvPr id="569" name="Content Placeholder 5" descr=""/>
          <p:cNvPicPr/>
          <p:nvPr/>
        </p:nvPicPr>
        <p:blipFill>
          <a:blip r:embed="rId1"/>
          <a:stretch/>
        </p:blipFill>
        <p:spPr>
          <a:xfrm>
            <a:off x="1535040" y="976320"/>
            <a:ext cx="7562880" cy="4920840"/>
          </a:xfrm>
          <a:prstGeom prst="rect">
            <a:avLst/>
          </a:prstGeom>
          <a:ln w="0">
            <a:noFill/>
          </a:ln>
        </p:spPr>
      </p:pic>
      <p:sp>
        <p:nvSpPr>
          <p:cNvPr id="570"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D568ADD2-1E95-4180-BE9E-7D80F7A5D423}"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Evaluation Measure</a:t>
            </a:r>
            <a:endParaRPr b="0" lang="en-US" sz="4000" spc="-1" strike="noStrike">
              <a:solidFill>
                <a:srgbClr val="000000"/>
              </a:solidFill>
              <a:latin typeface="Calibri"/>
            </a:endParaRPr>
          </a:p>
        </p:txBody>
      </p:sp>
      <p:pic>
        <p:nvPicPr>
          <p:cNvPr id="572" name="Content Placeholder 4" descr=""/>
          <p:cNvPicPr/>
          <p:nvPr/>
        </p:nvPicPr>
        <p:blipFill>
          <a:blip r:embed="rId1"/>
          <a:stretch/>
        </p:blipFill>
        <p:spPr>
          <a:xfrm>
            <a:off x="961200" y="1707480"/>
            <a:ext cx="9803880" cy="3924000"/>
          </a:xfrm>
          <a:prstGeom prst="rect">
            <a:avLst/>
          </a:prstGeom>
          <a:ln w="0">
            <a:noFill/>
          </a:ln>
        </p:spPr>
      </p:pic>
      <p:sp>
        <p:nvSpPr>
          <p:cNvPr id="573"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0BFCBDC9-83A8-4249-996D-D73048E08888}"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Tool Category</a:t>
            </a:r>
            <a:endParaRPr b="0" lang="en-US" sz="4000" spc="-1" strike="noStrike">
              <a:solidFill>
                <a:srgbClr val="000000"/>
              </a:solidFill>
              <a:latin typeface="Calibri"/>
            </a:endParaRPr>
          </a:p>
        </p:txBody>
      </p:sp>
      <p:pic>
        <p:nvPicPr>
          <p:cNvPr id="575" name="Content Placeholder 5" descr=""/>
          <p:cNvPicPr/>
          <p:nvPr/>
        </p:nvPicPr>
        <p:blipFill>
          <a:blip r:embed="rId1"/>
          <a:stretch/>
        </p:blipFill>
        <p:spPr>
          <a:xfrm>
            <a:off x="2090160" y="1139400"/>
            <a:ext cx="6909840" cy="4586400"/>
          </a:xfrm>
          <a:prstGeom prst="rect">
            <a:avLst/>
          </a:prstGeom>
          <a:ln w="0">
            <a:noFill/>
          </a:ln>
        </p:spPr>
      </p:pic>
      <p:sp>
        <p:nvSpPr>
          <p:cNvPr id="576"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9A5C6E67-AAB2-43BC-A02A-6A3167733BDA}"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Features (partially)</a:t>
            </a:r>
            <a:endParaRPr b="0" lang="en-US" sz="4000" spc="-1" strike="noStrike">
              <a:solidFill>
                <a:srgbClr val="000000"/>
              </a:solidFill>
              <a:latin typeface="Calibri"/>
            </a:endParaRPr>
          </a:p>
        </p:txBody>
      </p:sp>
      <p:pic>
        <p:nvPicPr>
          <p:cNvPr id="578" name="Content Placeholder 4" descr=""/>
          <p:cNvPicPr/>
          <p:nvPr/>
        </p:nvPicPr>
        <p:blipFill>
          <a:blip r:embed="rId1"/>
          <a:stretch/>
        </p:blipFill>
        <p:spPr>
          <a:xfrm>
            <a:off x="929520" y="2044080"/>
            <a:ext cx="9867600" cy="3250800"/>
          </a:xfrm>
          <a:prstGeom prst="rect">
            <a:avLst/>
          </a:prstGeom>
          <a:ln w="0">
            <a:noFill/>
          </a:ln>
        </p:spPr>
      </p:pic>
      <p:sp>
        <p:nvSpPr>
          <p:cNvPr id="579"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33FF6069-A5FF-4225-9CBC-9E17E032C4A7}"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Feature Category</a:t>
            </a:r>
            <a:endParaRPr b="0" lang="en-US" sz="4000" spc="-1" strike="noStrike">
              <a:solidFill>
                <a:srgbClr val="000000"/>
              </a:solidFill>
              <a:latin typeface="Calibri"/>
            </a:endParaRPr>
          </a:p>
        </p:txBody>
      </p:sp>
      <p:pic>
        <p:nvPicPr>
          <p:cNvPr id="581" name="Content Placeholder 5" descr=""/>
          <p:cNvPicPr/>
          <p:nvPr/>
        </p:nvPicPr>
        <p:blipFill>
          <a:blip r:embed="rId1"/>
          <a:stretch/>
        </p:blipFill>
        <p:spPr>
          <a:xfrm>
            <a:off x="2008440" y="1470600"/>
            <a:ext cx="8222400" cy="4341600"/>
          </a:xfrm>
          <a:prstGeom prst="rect">
            <a:avLst/>
          </a:prstGeom>
          <a:ln w="0">
            <a:noFill/>
          </a:ln>
        </p:spPr>
      </p:pic>
      <p:sp>
        <p:nvSpPr>
          <p:cNvPr id="582"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CEEB1DEF-AE9C-420F-A3BB-5414930B7C83}"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Feature Selection Method</a:t>
            </a:r>
            <a:endParaRPr b="0" lang="en-US" sz="4000" spc="-1" strike="noStrike">
              <a:solidFill>
                <a:srgbClr val="000000"/>
              </a:solidFill>
              <a:latin typeface="Calibri"/>
            </a:endParaRPr>
          </a:p>
        </p:txBody>
      </p:sp>
      <p:pic>
        <p:nvPicPr>
          <p:cNvPr id="584" name="Content Placeholder 4" descr=""/>
          <p:cNvPicPr/>
          <p:nvPr/>
        </p:nvPicPr>
        <p:blipFill>
          <a:blip r:embed="rId1"/>
          <a:stretch/>
        </p:blipFill>
        <p:spPr>
          <a:xfrm>
            <a:off x="450360" y="2204280"/>
            <a:ext cx="10910160" cy="2003760"/>
          </a:xfrm>
          <a:prstGeom prst="rect">
            <a:avLst/>
          </a:prstGeom>
          <a:ln w="0">
            <a:noFill/>
          </a:ln>
        </p:spPr>
      </p:pic>
      <p:sp>
        <p:nvSpPr>
          <p:cNvPr id="585"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3BFC7ECD-AAAC-4797-AFEC-097CA6E6C75B}"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Paper Distribution by FLOSS</a:t>
            </a:r>
            <a:endParaRPr b="0" lang="en-US" sz="4000" spc="-1" strike="noStrike">
              <a:solidFill>
                <a:srgbClr val="000000"/>
              </a:solidFill>
              <a:latin typeface="Calibri"/>
            </a:endParaRPr>
          </a:p>
        </p:txBody>
      </p:sp>
      <p:pic>
        <p:nvPicPr>
          <p:cNvPr id="587" name="Content Placeholder 4" descr=""/>
          <p:cNvPicPr/>
          <p:nvPr/>
        </p:nvPicPr>
        <p:blipFill>
          <a:blip r:embed="rId1"/>
          <a:stretch/>
        </p:blipFill>
        <p:spPr>
          <a:xfrm>
            <a:off x="2332800" y="1162080"/>
            <a:ext cx="7060680" cy="5014440"/>
          </a:xfrm>
          <a:prstGeom prst="rect">
            <a:avLst/>
          </a:prstGeom>
          <a:ln w="0">
            <a:noFill/>
          </a:ln>
        </p:spPr>
      </p:pic>
      <p:sp>
        <p:nvSpPr>
          <p:cNvPr id="588"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028DAE08-F541-4082-88ED-9FB608E5CA52}"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Picture 7" descr=""/>
          <p:cNvPicPr/>
          <p:nvPr/>
        </p:nvPicPr>
        <p:blipFill>
          <a:blip r:embed="rId1"/>
          <a:stretch/>
        </p:blipFill>
        <p:spPr>
          <a:xfrm>
            <a:off x="508680" y="1272600"/>
            <a:ext cx="11178720" cy="4737600"/>
          </a:xfrm>
          <a:prstGeom prst="rect">
            <a:avLst/>
          </a:prstGeom>
          <a:ln w="0">
            <a:noFill/>
          </a:ln>
        </p:spPr>
      </p:pic>
      <p:sp>
        <p:nvSpPr>
          <p:cNvPr id="12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95B194CF-35C0-451C-8AEB-576E5C1A521B}" type="slidenum">
              <a:rPr b="0" lang="en-US" sz="2800" spc="-1" strike="noStrike">
                <a:solidFill>
                  <a:srgbClr val="b4b4b4"/>
                </a:solidFill>
                <a:latin typeface="Calibri"/>
              </a:rPr>
              <a:t>&lt;number&gt;</a:t>
            </a:fld>
            <a:endParaRPr b="0" lang="en-US" sz="2800" spc="-1" strike="noStrike">
              <a:latin typeface="Times New Roman"/>
            </a:endParaRPr>
          </a:p>
        </p:txBody>
      </p:sp>
      <p:sp>
        <p:nvSpPr>
          <p:cNvPr id="125" name="Title 3"/>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Context</a:t>
            </a:r>
            <a:endParaRPr b="0" lang="en-US" sz="4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FLOSS Category</a:t>
            </a:r>
            <a:endParaRPr b="0" lang="en-US" sz="4000" spc="-1" strike="noStrike">
              <a:solidFill>
                <a:srgbClr val="000000"/>
              </a:solidFill>
              <a:latin typeface="Calibri"/>
            </a:endParaRPr>
          </a:p>
        </p:txBody>
      </p:sp>
      <p:pic>
        <p:nvPicPr>
          <p:cNvPr id="590" name="Content Placeholder 5" descr=""/>
          <p:cNvPicPr/>
          <p:nvPr/>
        </p:nvPicPr>
        <p:blipFill>
          <a:blip r:embed="rId1"/>
          <a:stretch/>
        </p:blipFill>
        <p:spPr>
          <a:xfrm>
            <a:off x="2955240" y="1320120"/>
            <a:ext cx="5816160" cy="4698720"/>
          </a:xfrm>
          <a:prstGeom prst="rect">
            <a:avLst/>
          </a:prstGeom>
          <a:ln w="0">
            <a:noFill/>
          </a:ln>
        </p:spPr>
      </p:pic>
      <p:sp>
        <p:nvSpPr>
          <p:cNvPr id="591"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BE07F271-197A-4AF8-8A40-672A1ED478BD}"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TM methods</a:t>
            </a:r>
            <a:endParaRPr b="0" lang="en-US" sz="4000" spc="-1" strike="noStrike">
              <a:solidFill>
                <a:srgbClr val="000000"/>
              </a:solidFill>
              <a:latin typeface="Calibri"/>
            </a:endParaRPr>
          </a:p>
        </p:txBody>
      </p:sp>
      <p:pic>
        <p:nvPicPr>
          <p:cNvPr id="593" name="Content Placeholder 4" descr=""/>
          <p:cNvPicPr/>
          <p:nvPr/>
        </p:nvPicPr>
        <p:blipFill>
          <a:blip r:embed="rId1"/>
          <a:stretch/>
        </p:blipFill>
        <p:spPr>
          <a:xfrm>
            <a:off x="980280" y="1301040"/>
            <a:ext cx="9766080" cy="4736880"/>
          </a:xfrm>
          <a:prstGeom prst="rect">
            <a:avLst/>
          </a:prstGeom>
          <a:ln w="0">
            <a:noFill/>
          </a:ln>
        </p:spPr>
      </p:pic>
      <p:sp>
        <p:nvSpPr>
          <p:cNvPr id="594"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8E935AD2-D578-40C3-B22C-14EF28953631}"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ML Algorithms</a:t>
            </a:r>
            <a:endParaRPr b="0" lang="en-US" sz="4000" spc="-1" strike="noStrike">
              <a:solidFill>
                <a:srgbClr val="000000"/>
              </a:solidFill>
              <a:latin typeface="Calibri"/>
            </a:endParaRPr>
          </a:p>
        </p:txBody>
      </p:sp>
      <p:pic>
        <p:nvPicPr>
          <p:cNvPr id="596" name="Content Placeholder 4" descr=""/>
          <p:cNvPicPr/>
          <p:nvPr/>
        </p:nvPicPr>
        <p:blipFill>
          <a:blip r:embed="rId1"/>
          <a:stretch/>
        </p:blipFill>
        <p:spPr>
          <a:xfrm>
            <a:off x="1005840" y="1205640"/>
            <a:ext cx="9715320" cy="4927320"/>
          </a:xfrm>
          <a:prstGeom prst="rect">
            <a:avLst/>
          </a:prstGeom>
          <a:ln w="0">
            <a:noFill/>
          </a:ln>
        </p:spPr>
      </p:pic>
      <p:sp>
        <p:nvSpPr>
          <p:cNvPr id="597"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D8286F59-F7BD-4041-B0A3-7508E424E2A4}"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ML Category</a:t>
            </a:r>
            <a:endParaRPr b="0" lang="en-US" sz="4000" spc="-1" strike="noStrike">
              <a:solidFill>
                <a:srgbClr val="000000"/>
              </a:solidFill>
              <a:latin typeface="Calibri"/>
            </a:endParaRPr>
          </a:p>
        </p:txBody>
      </p:sp>
      <p:pic>
        <p:nvPicPr>
          <p:cNvPr id="599" name="Content Placeholder 5" descr=""/>
          <p:cNvPicPr/>
          <p:nvPr/>
        </p:nvPicPr>
        <p:blipFill>
          <a:blip r:embed="rId1"/>
          <a:stretch/>
        </p:blipFill>
        <p:spPr>
          <a:xfrm>
            <a:off x="2351160" y="1144440"/>
            <a:ext cx="6616080" cy="5344560"/>
          </a:xfrm>
          <a:prstGeom prst="rect">
            <a:avLst/>
          </a:prstGeom>
          <a:ln w="0">
            <a:noFill/>
          </a:ln>
        </p:spPr>
      </p:pic>
      <p:sp>
        <p:nvSpPr>
          <p:cNvPr id="600"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6FEAB931-9917-4A98-AA61-0BCB0FD73082}"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Paper Distribution by Prediction Problem</a:t>
            </a:r>
            <a:endParaRPr b="0" lang="en-US" sz="4000" spc="-1" strike="noStrike">
              <a:solidFill>
                <a:srgbClr val="000000"/>
              </a:solidFill>
              <a:latin typeface="Calibri"/>
            </a:endParaRPr>
          </a:p>
        </p:txBody>
      </p:sp>
      <p:pic>
        <p:nvPicPr>
          <p:cNvPr id="602" name="Content Placeholder 4" descr=""/>
          <p:cNvPicPr/>
          <p:nvPr/>
        </p:nvPicPr>
        <p:blipFill>
          <a:blip r:embed="rId1"/>
          <a:stretch/>
        </p:blipFill>
        <p:spPr>
          <a:xfrm>
            <a:off x="1519920" y="3161520"/>
            <a:ext cx="8686440" cy="1015560"/>
          </a:xfrm>
          <a:prstGeom prst="rect">
            <a:avLst/>
          </a:prstGeom>
          <a:ln w="0">
            <a:noFill/>
          </a:ln>
        </p:spPr>
      </p:pic>
      <p:sp>
        <p:nvSpPr>
          <p:cNvPr id="603"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6B4FC005-6937-4996-A3AF-8FE669BFE6DF}"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Problem Category</a:t>
            </a:r>
            <a:endParaRPr b="0" lang="en-US" sz="4000" spc="-1" strike="noStrike">
              <a:solidFill>
                <a:srgbClr val="000000"/>
              </a:solidFill>
              <a:latin typeface="Calibri"/>
            </a:endParaRPr>
          </a:p>
        </p:txBody>
      </p:sp>
      <p:pic>
        <p:nvPicPr>
          <p:cNvPr id="605" name="Content Placeholder 5" descr=""/>
          <p:cNvPicPr/>
          <p:nvPr/>
        </p:nvPicPr>
        <p:blipFill>
          <a:blip r:embed="rId1"/>
          <a:stretch/>
        </p:blipFill>
        <p:spPr>
          <a:xfrm>
            <a:off x="2041200" y="1638360"/>
            <a:ext cx="7173720" cy="4668480"/>
          </a:xfrm>
          <a:prstGeom prst="rect">
            <a:avLst/>
          </a:prstGeom>
          <a:ln w="0">
            <a:noFill/>
          </a:ln>
        </p:spPr>
      </p:pic>
      <p:sp>
        <p:nvSpPr>
          <p:cNvPr id="606"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706CAE2F-DF4A-46D0-8791-9892A2E5537F}"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Sampling Methods</a:t>
            </a:r>
            <a:endParaRPr b="0" lang="en-US" sz="4000" spc="-1" strike="noStrike">
              <a:solidFill>
                <a:srgbClr val="000000"/>
              </a:solidFill>
              <a:latin typeface="Calibri"/>
            </a:endParaRPr>
          </a:p>
        </p:txBody>
      </p:sp>
      <p:pic>
        <p:nvPicPr>
          <p:cNvPr id="608" name="Content Placeholder 4" descr=""/>
          <p:cNvPicPr/>
          <p:nvPr/>
        </p:nvPicPr>
        <p:blipFill>
          <a:blip r:embed="rId1"/>
          <a:stretch/>
        </p:blipFill>
        <p:spPr>
          <a:xfrm>
            <a:off x="866160" y="2405880"/>
            <a:ext cx="9994680" cy="2526840"/>
          </a:xfrm>
          <a:prstGeom prst="rect">
            <a:avLst/>
          </a:prstGeom>
          <a:ln w="0">
            <a:noFill/>
          </a:ln>
        </p:spPr>
      </p:pic>
      <p:sp>
        <p:nvSpPr>
          <p:cNvPr id="609"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F1CD691F-9E0F-43DC-B699-469268C1B407}"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Sampling Method Category</a:t>
            </a:r>
            <a:endParaRPr b="0" lang="en-US" sz="4000" spc="-1" strike="noStrike">
              <a:solidFill>
                <a:srgbClr val="000000"/>
              </a:solidFill>
              <a:latin typeface="Calibri"/>
            </a:endParaRPr>
          </a:p>
        </p:txBody>
      </p:sp>
      <p:pic>
        <p:nvPicPr>
          <p:cNvPr id="611" name="Content Placeholder 5" descr=""/>
          <p:cNvPicPr/>
          <p:nvPr/>
        </p:nvPicPr>
        <p:blipFill>
          <a:blip r:embed="rId1"/>
          <a:stretch/>
        </p:blipFill>
        <p:spPr>
          <a:xfrm>
            <a:off x="2620440" y="1531440"/>
            <a:ext cx="6485400" cy="4219560"/>
          </a:xfrm>
          <a:prstGeom prst="rect">
            <a:avLst/>
          </a:prstGeom>
          <a:ln w="0">
            <a:noFill/>
          </a:ln>
        </p:spPr>
      </p:pic>
      <p:sp>
        <p:nvSpPr>
          <p:cNvPr id="612"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14F9DE25-167A-4393-90FA-093AA060FEB8}"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Statistical Test</a:t>
            </a:r>
            <a:endParaRPr b="0" lang="en-US" sz="4000" spc="-1" strike="noStrike">
              <a:solidFill>
                <a:srgbClr val="000000"/>
              </a:solidFill>
              <a:latin typeface="Calibri"/>
            </a:endParaRPr>
          </a:p>
        </p:txBody>
      </p:sp>
      <p:sp>
        <p:nvSpPr>
          <p:cNvPr id="614"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3A986243-5A03-40F3-9A03-92ED42900F95}" type="slidenum">
              <a:rPr b="0" lang="en-US" sz="2800" spc="-1" strike="noStrike">
                <a:solidFill>
                  <a:srgbClr val="b4b4b4"/>
                </a:solidFill>
                <a:latin typeface="Calibri"/>
              </a:rPr>
              <a:t>&lt;number&gt;</a:t>
            </a:fld>
            <a:endParaRPr b="0" lang="en-US" sz="2800" spc="-1" strike="noStrike">
              <a:latin typeface="Times New Roman"/>
            </a:endParaRPr>
          </a:p>
        </p:txBody>
      </p:sp>
      <p:pic>
        <p:nvPicPr>
          <p:cNvPr id="615" name="Content Placeholder 7" descr=""/>
          <p:cNvPicPr/>
          <p:nvPr/>
        </p:nvPicPr>
        <p:blipFill>
          <a:blip r:embed="rId1"/>
          <a:stretch/>
        </p:blipFill>
        <p:spPr>
          <a:xfrm>
            <a:off x="1793160" y="2824920"/>
            <a:ext cx="8140320" cy="168876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Statistical Test Category</a:t>
            </a:r>
            <a:endParaRPr b="0" lang="en-US" sz="4000" spc="-1" strike="noStrike">
              <a:solidFill>
                <a:srgbClr val="000000"/>
              </a:solidFill>
              <a:latin typeface="Calibri"/>
            </a:endParaRPr>
          </a:p>
        </p:txBody>
      </p:sp>
      <p:pic>
        <p:nvPicPr>
          <p:cNvPr id="617" name="Content Placeholder 5" descr=""/>
          <p:cNvPicPr/>
          <p:nvPr/>
        </p:nvPicPr>
        <p:blipFill>
          <a:blip r:embed="rId1"/>
          <a:stretch/>
        </p:blipFill>
        <p:spPr>
          <a:xfrm>
            <a:off x="2514600" y="976320"/>
            <a:ext cx="5848560" cy="4979520"/>
          </a:xfrm>
          <a:prstGeom prst="rect">
            <a:avLst/>
          </a:prstGeom>
          <a:ln w="0">
            <a:noFill/>
          </a:ln>
        </p:spPr>
      </p:pic>
      <p:sp>
        <p:nvSpPr>
          <p:cNvPr id="618"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13D62D96-7F44-4E32-9B02-33DB4889F31E}"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Folded Corner 30"/>
          <p:cNvSpPr/>
          <p:nvPr/>
        </p:nvSpPr>
        <p:spPr>
          <a:xfrm>
            <a:off x="2121840" y="259380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27" name="Folded Corner 34"/>
          <p:cNvSpPr/>
          <p:nvPr/>
        </p:nvSpPr>
        <p:spPr>
          <a:xfrm>
            <a:off x="1967400" y="276336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28" name="Folded Corner 29"/>
          <p:cNvSpPr/>
          <p:nvPr/>
        </p:nvSpPr>
        <p:spPr>
          <a:xfrm>
            <a:off x="1814040" y="294192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bug</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report</a:t>
            </a:r>
            <a:endParaRPr b="0" lang="en-US" sz="1600" spc="-1" strike="noStrike">
              <a:latin typeface="Arial"/>
            </a:endParaRPr>
          </a:p>
        </p:txBody>
      </p:sp>
      <p:sp>
        <p:nvSpPr>
          <p:cNvPr id="129" name="Oval 3"/>
          <p:cNvSpPr/>
          <p:nvPr/>
        </p:nvSpPr>
        <p:spPr>
          <a:xfrm>
            <a:off x="4148280" y="1805040"/>
            <a:ext cx="539640" cy="539640"/>
          </a:xfrm>
          <a:prstGeom prst="ellipse">
            <a:avLst/>
          </a:prstGeom>
          <a:solidFill>
            <a:srgbClr val="be1325"/>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0" name="Oval 24"/>
          <p:cNvSpPr/>
          <p:nvPr/>
        </p:nvSpPr>
        <p:spPr>
          <a:xfrm>
            <a:off x="4148280" y="2550600"/>
            <a:ext cx="539640" cy="539640"/>
          </a:xfrm>
          <a:prstGeom prst="ellipse">
            <a:avLst/>
          </a:prstGeom>
          <a:solidFill>
            <a:srgbClr val="f03b20"/>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1" name="Oval 25"/>
          <p:cNvSpPr/>
          <p:nvPr/>
        </p:nvSpPr>
        <p:spPr>
          <a:xfrm>
            <a:off x="4148280" y="3296160"/>
            <a:ext cx="539640" cy="539640"/>
          </a:xfrm>
          <a:prstGeom prst="ellipse">
            <a:avLst/>
          </a:prstGeom>
          <a:solidFill>
            <a:srgbClr val="fd8d3c"/>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2" name="Oval 26"/>
          <p:cNvSpPr/>
          <p:nvPr/>
        </p:nvSpPr>
        <p:spPr>
          <a:xfrm>
            <a:off x="4148280" y="4041360"/>
            <a:ext cx="539640" cy="539640"/>
          </a:xfrm>
          <a:prstGeom prst="ellipse">
            <a:avLst/>
          </a:prstGeom>
          <a:solidFill>
            <a:srgbClr val="feb24c"/>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3" name="Oval 27"/>
          <p:cNvSpPr/>
          <p:nvPr/>
        </p:nvSpPr>
        <p:spPr>
          <a:xfrm>
            <a:off x="4135680" y="4786920"/>
            <a:ext cx="539640" cy="539640"/>
          </a:xfrm>
          <a:prstGeom prst="ellipse">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4" name="Oval 28"/>
          <p:cNvSpPr/>
          <p:nvPr/>
        </p:nvSpPr>
        <p:spPr>
          <a:xfrm>
            <a:off x="4135680" y="5532480"/>
            <a:ext cx="539640" cy="539640"/>
          </a:xfrm>
          <a:prstGeom prst="ellipse">
            <a:avLst/>
          </a:prstGeom>
          <a:solidFill>
            <a:srgbClr val="ffffb3"/>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5" name="Rectangle 33"/>
          <p:cNvSpPr/>
          <p:nvPr/>
        </p:nvSpPr>
        <p:spPr>
          <a:xfrm>
            <a:off x="6735240" y="2081520"/>
            <a:ext cx="449640" cy="449640"/>
          </a:xfrm>
          <a:prstGeom prst="rect">
            <a:avLst/>
          </a:prstGeom>
          <a:solidFill>
            <a:schemeClr val="accent5">
              <a:lumMod val="75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6" name="Rectangle 35"/>
          <p:cNvSpPr/>
          <p:nvPr/>
        </p:nvSpPr>
        <p:spPr>
          <a:xfrm>
            <a:off x="6735240" y="2695320"/>
            <a:ext cx="449640" cy="449640"/>
          </a:xfrm>
          <a:prstGeom prst="rect">
            <a:avLst/>
          </a:prstGeom>
          <a:solidFill>
            <a:schemeClr val="accent5">
              <a:lumMod val="60000"/>
              <a:lumOff val="40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7" name="Rectangle 36"/>
          <p:cNvSpPr/>
          <p:nvPr/>
        </p:nvSpPr>
        <p:spPr>
          <a:xfrm>
            <a:off x="6735240" y="3309120"/>
            <a:ext cx="449640" cy="449640"/>
          </a:xfrm>
          <a:prstGeom prst="rect">
            <a:avLst/>
          </a:prstGeom>
          <a:solidFill>
            <a:schemeClr val="accent5">
              <a:lumMod val="40000"/>
              <a:lumOff val="60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8" name="Rectangle 37"/>
          <p:cNvSpPr/>
          <p:nvPr/>
        </p:nvSpPr>
        <p:spPr>
          <a:xfrm>
            <a:off x="6735240" y="3922920"/>
            <a:ext cx="449640" cy="449640"/>
          </a:xfrm>
          <a:prstGeom prst="rect">
            <a:avLst/>
          </a:prstGeom>
          <a:solidFill>
            <a:schemeClr val="accent5">
              <a:lumMod val="20000"/>
              <a:lumOff val="80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39" name="Folded Corner 23"/>
          <p:cNvSpPr/>
          <p:nvPr/>
        </p:nvSpPr>
        <p:spPr>
          <a:xfrm>
            <a:off x="1659600" y="3111840"/>
            <a:ext cx="943920" cy="1078920"/>
          </a:xfrm>
          <a:prstGeom prst="foldedCorner">
            <a:avLst>
              <a:gd name="adj" fmla="val 29014"/>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a:solidFill>
                  <a:srgbClr val="44546a"/>
                </a:solidFill>
                <a:latin typeface="Arial"/>
                <a:ea typeface="Tahoma"/>
              </a:rPr>
              <a:t>______</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______</a:t>
            </a:r>
            <a:endParaRPr b="0" lang="en-US" sz="1600" spc="-1" strike="noStrike">
              <a:latin typeface="Arial"/>
            </a:endParaRPr>
          </a:p>
          <a:p>
            <a:pPr algn="ctr">
              <a:lnSpc>
                <a:spcPct val="100000"/>
              </a:lnSpc>
            </a:pPr>
            <a:r>
              <a:rPr b="0" lang="en-US" sz="1600" spc="-1" strike="noStrike">
                <a:solidFill>
                  <a:srgbClr val="44546a"/>
                </a:solidFill>
                <a:latin typeface="Arial"/>
                <a:ea typeface="Tahoma"/>
              </a:rPr>
              <a:t>______</a:t>
            </a:r>
            <a:endParaRPr b="0" lang="en-US" sz="1600" spc="-1" strike="noStrike">
              <a:latin typeface="Arial"/>
            </a:endParaRPr>
          </a:p>
        </p:txBody>
      </p:sp>
      <p:sp>
        <p:nvSpPr>
          <p:cNvPr id="140" name="Rectangle 40"/>
          <p:cNvSpPr/>
          <p:nvPr/>
        </p:nvSpPr>
        <p:spPr>
          <a:xfrm>
            <a:off x="2160720" y="3524040"/>
            <a:ext cx="272520" cy="150120"/>
          </a:xfrm>
          <a:prstGeom prst="rect">
            <a:avLst/>
          </a:prstGeom>
          <a:solidFill>
            <a:schemeClr val="bg1"/>
          </a:solidFill>
          <a:ln w="38100">
            <a:solidFill>
              <a:srgbClr val="41c6c9"/>
            </a:solidFill>
          </a:ln>
        </p:spPr>
        <p:style>
          <a:lnRef idx="2">
            <a:schemeClr val="accent1">
              <a:shade val="50000"/>
            </a:schemeClr>
          </a:lnRef>
          <a:fillRef idx="1">
            <a:schemeClr val="accent1"/>
          </a:fillRef>
          <a:effectRef idx="0">
            <a:schemeClr val="accent1"/>
          </a:effectRef>
          <a:fontRef idx="minor"/>
        </p:style>
      </p:sp>
      <p:sp>
        <p:nvSpPr>
          <p:cNvPr id="141" name="Straight Arrow Connector 46"/>
          <p:cNvSpPr/>
          <p:nvPr/>
        </p:nvSpPr>
        <p:spPr>
          <a:xfrm flipV="1">
            <a:off x="2518200" y="3589920"/>
            <a:ext cx="1583640" cy="8640"/>
          </a:xfrm>
          <a:custGeom>
            <a:avLst/>
            <a:gdLst/>
            <a:ahLst/>
            <a:rect l="l" t="t" r="r" b="b"/>
            <a:pathLst>
              <a:path w="21600" h="21600">
                <a:moveTo>
                  <a:pt x="0" y="0"/>
                </a:moveTo>
                <a:lnTo>
                  <a:pt x="21600" y="21600"/>
                </a:lnTo>
              </a:path>
            </a:pathLst>
          </a:custGeom>
          <a:noFill/>
          <a:ln w="38100">
            <a:solidFill>
              <a:srgbClr val="44546a"/>
            </a:solidFill>
            <a:prstDash val="sysDot"/>
            <a:tailEnd len="med" type="arrow" w="med"/>
          </a:ln>
        </p:spPr>
        <p:style>
          <a:lnRef idx="1">
            <a:schemeClr val="accent1"/>
          </a:lnRef>
          <a:fillRef idx="0">
            <a:schemeClr val="accent1"/>
          </a:fillRef>
          <a:effectRef idx="0">
            <a:schemeClr val="accent1"/>
          </a:effectRef>
          <a:fontRef idx="minor"/>
        </p:style>
      </p:sp>
      <p:sp>
        <p:nvSpPr>
          <p:cNvPr id="142" name="TextBox 8"/>
          <p:cNvSpPr/>
          <p:nvPr/>
        </p:nvSpPr>
        <p:spPr>
          <a:xfrm>
            <a:off x="3645360" y="1231200"/>
            <a:ext cx="1583280" cy="5778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44546a"/>
                </a:solidFill>
                <a:latin typeface="Arial"/>
                <a:ea typeface="Tahoma"/>
              </a:rPr>
              <a:t>severity</a:t>
            </a:r>
            <a:endParaRPr b="0" lang="en-US" sz="3200" spc="-1" strike="noStrike">
              <a:latin typeface="Arial"/>
            </a:endParaRPr>
          </a:p>
        </p:txBody>
      </p:sp>
      <p:sp>
        <p:nvSpPr>
          <p:cNvPr id="143" name="Rectangle 47"/>
          <p:cNvSpPr/>
          <p:nvPr/>
        </p:nvSpPr>
        <p:spPr>
          <a:xfrm>
            <a:off x="1805400" y="3760920"/>
            <a:ext cx="272520" cy="150120"/>
          </a:xfrm>
          <a:prstGeom prst="rect">
            <a:avLst/>
          </a:prstGeom>
          <a:solidFill>
            <a:schemeClr val="bg1"/>
          </a:solidFill>
          <a:ln w="38100">
            <a:solidFill>
              <a:srgbClr val="a582db"/>
            </a:solidFill>
          </a:ln>
        </p:spPr>
        <p:style>
          <a:lnRef idx="2">
            <a:schemeClr val="accent1">
              <a:shade val="50000"/>
            </a:schemeClr>
          </a:lnRef>
          <a:fillRef idx="1">
            <a:schemeClr val="accent1"/>
          </a:fillRef>
          <a:effectRef idx="0">
            <a:schemeClr val="accent1"/>
          </a:effectRef>
          <a:fontRef idx="minor"/>
        </p:style>
      </p:sp>
      <p:sp>
        <p:nvSpPr>
          <p:cNvPr id="144" name="Elbow Connector 48"/>
          <p:cNvSpPr/>
          <p:nvPr/>
        </p:nvSpPr>
        <p:spPr>
          <a:xfrm>
            <a:off x="1967400" y="3984120"/>
            <a:ext cx="4973760" cy="1031400"/>
          </a:xfrm>
          <a:prstGeom prst="bentConnector4">
            <a:avLst>
              <a:gd name="adj1" fmla="val 518"/>
              <a:gd name="adj2" fmla="val 210776"/>
            </a:avLst>
          </a:prstGeom>
          <a:noFill/>
          <a:ln w="38100">
            <a:solidFill>
              <a:srgbClr val="44546a"/>
            </a:solidFill>
            <a:prstDash val="sysDot"/>
            <a:tailEnd len="med" type="arrow" w="med"/>
          </a:ln>
        </p:spPr>
        <p:style>
          <a:lnRef idx="1">
            <a:schemeClr val="accent1"/>
          </a:lnRef>
          <a:fillRef idx="0">
            <a:schemeClr val="accent1"/>
          </a:fillRef>
          <a:effectRef idx="0">
            <a:schemeClr val="accent1"/>
          </a:effectRef>
          <a:fontRef idx="minor"/>
        </p:style>
      </p:sp>
      <p:sp>
        <p:nvSpPr>
          <p:cNvPr id="145" name="Rectangle 49"/>
          <p:cNvSpPr/>
          <p:nvPr/>
        </p:nvSpPr>
        <p:spPr>
          <a:xfrm>
            <a:off x="4700160" y="189360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blocker</a:t>
            </a:r>
            <a:endParaRPr b="0" lang="en-US" sz="1800" spc="-1" strike="noStrike">
              <a:latin typeface="Arial"/>
            </a:endParaRPr>
          </a:p>
        </p:txBody>
      </p:sp>
      <p:sp>
        <p:nvSpPr>
          <p:cNvPr id="146" name="Rectangle 50"/>
          <p:cNvSpPr/>
          <p:nvPr/>
        </p:nvSpPr>
        <p:spPr>
          <a:xfrm>
            <a:off x="4700160" y="263844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critical</a:t>
            </a:r>
            <a:endParaRPr b="0" lang="en-US" sz="1800" spc="-1" strike="noStrike">
              <a:latin typeface="Arial"/>
            </a:endParaRPr>
          </a:p>
        </p:txBody>
      </p:sp>
      <p:sp>
        <p:nvSpPr>
          <p:cNvPr id="147" name="Rectangle 51"/>
          <p:cNvSpPr/>
          <p:nvPr/>
        </p:nvSpPr>
        <p:spPr>
          <a:xfrm>
            <a:off x="4687560" y="336492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major</a:t>
            </a:r>
            <a:endParaRPr b="0" lang="en-US" sz="1800" spc="-1" strike="noStrike">
              <a:latin typeface="Arial"/>
            </a:endParaRPr>
          </a:p>
        </p:txBody>
      </p:sp>
      <p:sp>
        <p:nvSpPr>
          <p:cNvPr id="148" name="Rectangle 52"/>
          <p:cNvSpPr/>
          <p:nvPr/>
        </p:nvSpPr>
        <p:spPr>
          <a:xfrm>
            <a:off x="4700160" y="411048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normal</a:t>
            </a:r>
            <a:endParaRPr b="0" lang="en-US" sz="1800" spc="-1" strike="noStrike">
              <a:latin typeface="Arial"/>
            </a:endParaRPr>
          </a:p>
        </p:txBody>
      </p:sp>
      <p:sp>
        <p:nvSpPr>
          <p:cNvPr id="149" name="Rectangle 53"/>
          <p:cNvSpPr/>
          <p:nvPr/>
        </p:nvSpPr>
        <p:spPr>
          <a:xfrm>
            <a:off x="4687560" y="492552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minor</a:t>
            </a:r>
            <a:endParaRPr b="0" lang="en-US" sz="1800" spc="-1" strike="noStrike">
              <a:latin typeface="Arial"/>
            </a:endParaRPr>
          </a:p>
        </p:txBody>
      </p:sp>
      <p:sp>
        <p:nvSpPr>
          <p:cNvPr id="150" name="Rectangle 54"/>
          <p:cNvSpPr/>
          <p:nvPr/>
        </p:nvSpPr>
        <p:spPr>
          <a:xfrm>
            <a:off x="4700160" y="565272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trivial</a:t>
            </a:r>
            <a:endParaRPr b="0" lang="en-US" sz="1800" spc="-1" strike="noStrike">
              <a:latin typeface="Arial"/>
            </a:endParaRPr>
          </a:p>
        </p:txBody>
      </p:sp>
      <p:sp>
        <p:nvSpPr>
          <p:cNvPr id="151" name="Rectangle 58"/>
          <p:cNvSpPr/>
          <p:nvPr/>
        </p:nvSpPr>
        <p:spPr>
          <a:xfrm>
            <a:off x="7221240" y="208440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p1</a:t>
            </a:r>
            <a:endParaRPr b="0" lang="en-US" sz="1800" spc="-1" strike="noStrike">
              <a:latin typeface="Arial"/>
            </a:endParaRPr>
          </a:p>
        </p:txBody>
      </p:sp>
      <p:sp>
        <p:nvSpPr>
          <p:cNvPr id="152" name="Rectangle 59"/>
          <p:cNvSpPr/>
          <p:nvPr/>
        </p:nvSpPr>
        <p:spPr>
          <a:xfrm>
            <a:off x="7191360" y="273564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p2</a:t>
            </a:r>
            <a:endParaRPr b="0" lang="en-US" sz="1800" spc="-1" strike="noStrike">
              <a:latin typeface="Arial"/>
            </a:endParaRPr>
          </a:p>
        </p:txBody>
      </p:sp>
      <p:sp>
        <p:nvSpPr>
          <p:cNvPr id="153" name="Rectangle 60"/>
          <p:cNvSpPr/>
          <p:nvPr/>
        </p:nvSpPr>
        <p:spPr>
          <a:xfrm>
            <a:off x="7175520" y="333468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p3</a:t>
            </a:r>
            <a:endParaRPr b="0" lang="en-US" sz="1800" spc="-1" strike="noStrike">
              <a:latin typeface="Arial"/>
            </a:endParaRPr>
          </a:p>
        </p:txBody>
      </p:sp>
      <p:sp>
        <p:nvSpPr>
          <p:cNvPr id="154" name="Rectangle 61"/>
          <p:cNvSpPr/>
          <p:nvPr/>
        </p:nvSpPr>
        <p:spPr>
          <a:xfrm>
            <a:off x="7191000" y="394848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p4</a:t>
            </a:r>
            <a:endParaRPr b="0" lang="en-US" sz="1800" spc="-1" strike="noStrike">
              <a:latin typeface="Arial"/>
            </a:endParaRPr>
          </a:p>
        </p:txBody>
      </p:sp>
      <p:sp>
        <p:nvSpPr>
          <p:cNvPr id="155" name="TextBox 62"/>
          <p:cNvSpPr/>
          <p:nvPr/>
        </p:nvSpPr>
        <p:spPr>
          <a:xfrm>
            <a:off x="5724720" y="3046320"/>
            <a:ext cx="552960" cy="852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5000" spc="-1" strike="noStrike">
                <a:solidFill>
                  <a:srgbClr val="44546a"/>
                </a:solidFill>
                <a:latin typeface="Arial"/>
                <a:ea typeface="Tahoma"/>
              </a:rPr>
              <a:t>+</a:t>
            </a:r>
            <a:endParaRPr b="0" lang="en-US" sz="5000" spc="-1" strike="noStrike">
              <a:latin typeface="Arial"/>
            </a:endParaRPr>
          </a:p>
        </p:txBody>
      </p:sp>
      <p:sp>
        <p:nvSpPr>
          <p:cNvPr id="156" name="TextBox 69"/>
          <p:cNvSpPr/>
          <p:nvPr/>
        </p:nvSpPr>
        <p:spPr>
          <a:xfrm>
            <a:off x="7984080" y="3005640"/>
            <a:ext cx="552960" cy="852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5000" spc="-1" strike="noStrike">
                <a:solidFill>
                  <a:srgbClr val="44546a"/>
                </a:solidFill>
                <a:latin typeface="Arial"/>
                <a:ea typeface="Tahoma"/>
              </a:rPr>
              <a:t>=</a:t>
            </a:r>
            <a:endParaRPr b="0" lang="en-US" sz="5000" spc="-1" strike="noStrike">
              <a:latin typeface="Arial"/>
            </a:endParaRPr>
          </a:p>
        </p:txBody>
      </p:sp>
      <p:sp>
        <p:nvSpPr>
          <p:cNvPr id="157" name="TextBox 70"/>
          <p:cNvSpPr/>
          <p:nvPr/>
        </p:nvSpPr>
        <p:spPr>
          <a:xfrm>
            <a:off x="6084360" y="1231200"/>
            <a:ext cx="1400400" cy="5778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44546a"/>
                </a:solidFill>
                <a:latin typeface="Arial"/>
                <a:ea typeface="Tahoma"/>
              </a:rPr>
              <a:t>priority</a:t>
            </a:r>
            <a:endParaRPr b="0" lang="en-US" sz="3200" spc="-1" strike="noStrike">
              <a:latin typeface="Arial"/>
            </a:endParaRPr>
          </a:p>
        </p:txBody>
      </p:sp>
      <p:sp>
        <p:nvSpPr>
          <p:cNvPr id="158" name="TextBox 71"/>
          <p:cNvSpPr/>
          <p:nvPr/>
        </p:nvSpPr>
        <p:spPr>
          <a:xfrm>
            <a:off x="8662320" y="1210680"/>
            <a:ext cx="2189880" cy="5778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44546a"/>
                </a:solidFill>
                <a:latin typeface="Arial"/>
                <a:ea typeface="Tahoma"/>
              </a:rPr>
              <a:t>importance</a:t>
            </a:r>
            <a:endParaRPr b="0" lang="en-US" sz="3200" spc="-1" strike="noStrike">
              <a:latin typeface="Arial"/>
            </a:endParaRPr>
          </a:p>
        </p:txBody>
      </p:sp>
      <p:sp>
        <p:nvSpPr>
          <p:cNvPr id="159" name="Rectangle 75"/>
          <p:cNvSpPr/>
          <p:nvPr/>
        </p:nvSpPr>
        <p:spPr>
          <a:xfrm>
            <a:off x="6716520" y="4530240"/>
            <a:ext cx="449640" cy="449640"/>
          </a:xfrm>
          <a:prstGeom prst="rect">
            <a:avLst/>
          </a:prstGeom>
          <a:solidFill>
            <a:schemeClr val="bg1">
              <a:lumMod val="95000"/>
            </a:schemeClr>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160" name="Rectangle 79"/>
          <p:cNvSpPr/>
          <p:nvPr/>
        </p:nvSpPr>
        <p:spPr>
          <a:xfrm>
            <a:off x="7175520" y="4557960"/>
            <a:ext cx="4856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p5</a:t>
            </a:r>
            <a:endParaRPr b="0" lang="en-US" sz="1800" spc="-1" strike="noStrike">
              <a:latin typeface="Arial"/>
            </a:endParaRPr>
          </a:p>
        </p:txBody>
      </p:sp>
      <p:pic>
        <p:nvPicPr>
          <p:cNvPr id="161" name="Picture 84" descr=""/>
          <p:cNvPicPr/>
          <p:nvPr/>
        </p:nvPicPr>
        <p:blipFill>
          <a:blip r:embed="rId1"/>
          <a:stretch/>
        </p:blipFill>
        <p:spPr>
          <a:xfrm>
            <a:off x="8862120" y="2830320"/>
            <a:ext cx="1796760" cy="1403640"/>
          </a:xfrm>
          <a:prstGeom prst="rect">
            <a:avLst/>
          </a:prstGeom>
          <a:ln w="0">
            <a:noFill/>
          </a:ln>
        </p:spPr>
      </p:pic>
      <p:sp>
        <p:nvSpPr>
          <p:cNvPr id="162" name="TextBox 6"/>
          <p:cNvSpPr/>
          <p:nvPr/>
        </p:nvSpPr>
        <p:spPr>
          <a:xfrm>
            <a:off x="687240" y="3329280"/>
            <a:ext cx="891360" cy="63900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pPr>
            <a:r>
              <a:rPr b="0" lang="en-US" sz="1800" spc="-1" strike="noStrike">
                <a:solidFill>
                  <a:srgbClr val="000000"/>
                </a:solidFill>
                <a:latin typeface="Arial"/>
                <a:ea typeface="Tahoma"/>
              </a:rPr>
              <a:t>bug </a:t>
            </a:r>
            <a:endParaRPr b="0" lang="en-US" sz="1800" spc="-1" strike="noStrike">
              <a:latin typeface="Arial"/>
            </a:endParaRPr>
          </a:p>
          <a:p>
            <a:pPr algn="ctr">
              <a:lnSpc>
                <a:spcPct val="100000"/>
              </a:lnSpc>
            </a:pPr>
            <a:r>
              <a:rPr b="0" lang="en-US" sz="1800" spc="-1" strike="noStrike">
                <a:solidFill>
                  <a:srgbClr val="000000"/>
                </a:solidFill>
                <a:latin typeface="Arial"/>
                <a:ea typeface="Tahoma"/>
              </a:rPr>
              <a:t>reports</a:t>
            </a:r>
            <a:endParaRPr b="0" lang="en-US" sz="1800" spc="-1" strike="noStrike">
              <a:latin typeface="Arial"/>
            </a:endParaRPr>
          </a:p>
        </p:txBody>
      </p:sp>
      <p:sp>
        <p:nvSpPr>
          <p:cNvPr id="163"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A827BFD5-67B0-46B1-8E2E-CE898655CBAF}" type="slidenum">
              <a:rPr b="0" lang="en-US" sz="2800" spc="-1" strike="noStrike">
                <a:solidFill>
                  <a:srgbClr val="b4b4b4"/>
                </a:solidFill>
                <a:latin typeface="Calibri"/>
              </a:rPr>
              <a:t>&lt;number&gt;</a:t>
            </a:fld>
            <a:endParaRPr b="0" lang="en-US" sz="2800" spc="-1" strike="noStrike">
              <a:latin typeface="Times New Roman"/>
            </a:endParaRPr>
          </a:p>
        </p:txBody>
      </p:sp>
      <p:sp>
        <p:nvSpPr>
          <p:cNvPr id="164" name="Title 4"/>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Motivation</a:t>
            </a:r>
            <a:endParaRPr b="0" lang="en-US" sz="4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Paper Distribution by TM Methods</a:t>
            </a:r>
            <a:endParaRPr b="0" lang="en-US" sz="4000" spc="-1" strike="noStrike">
              <a:solidFill>
                <a:srgbClr val="000000"/>
              </a:solidFill>
              <a:latin typeface="Calibri"/>
            </a:endParaRPr>
          </a:p>
        </p:txBody>
      </p:sp>
      <p:pic>
        <p:nvPicPr>
          <p:cNvPr id="620" name="Content Placeholder 4" descr=""/>
          <p:cNvPicPr/>
          <p:nvPr/>
        </p:nvPicPr>
        <p:blipFill>
          <a:blip r:embed="rId1"/>
          <a:stretch/>
        </p:blipFill>
        <p:spPr>
          <a:xfrm>
            <a:off x="980280" y="1301040"/>
            <a:ext cx="9766080" cy="4736880"/>
          </a:xfrm>
          <a:prstGeom prst="rect">
            <a:avLst/>
          </a:prstGeom>
          <a:ln w="0">
            <a:noFill/>
          </a:ln>
        </p:spPr>
      </p:pic>
      <p:sp>
        <p:nvSpPr>
          <p:cNvPr id="621"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FC46F61E-4289-497A-B714-796C68E30157}"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Distribution by TM Category</a:t>
            </a:r>
            <a:endParaRPr b="0" lang="en-US" sz="4000" spc="-1" strike="noStrike">
              <a:solidFill>
                <a:srgbClr val="000000"/>
              </a:solidFill>
              <a:latin typeface="Calibri"/>
            </a:endParaRPr>
          </a:p>
        </p:txBody>
      </p:sp>
      <p:pic>
        <p:nvPicPr>
          <p:cNvPr id="623" name="Content Placeholder 5" descr=""/>
          <p:cNvPicPr/>
          <p:nvPr/>
        </p:nvPicPr>
        <p:blipFill>
          <a:blip r:embed="rId1"/>
          <a:stretch/>
        </p:blipFill>
        <p:spPr>
          <a:xfrm>
            <a:off x="2923560" y="1320120"/>
            <a:ext cx="5879880" cy="4698720"/>
          </a:xfrm>
          <a:prstGeom prst="rect">
            <a:avLst/>
          </a:prstGeom>
          <a:ln w="0">
            <a:noFill/>
          </a:ln>
        </p:spPr>
      </p:pic>
      <p:sp>
        <p:nvSpPr>
          <p:cNvPr id="624"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89B7B55F-5D12-4D72-9095-432C84C12F40}"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itle 3"/>
          <p:cNvSpPr txBox="1"/>
          <p:nvPr/>
        </p:nvSpPr>
        <p:spPr>
          <a:xfrm>
            <a:off x="372600" y="365040"/>
            <a:ext cx="10515240" cy="934920"/>
          </a:xfrm>
          <a:prstGeom prst="rect">
            <a:avLst/>
          </a:prstGeom>
          <a:noFill/>
          <a:ln w="0">
            <a:noFill/>
          </a:ln>
        </p:spPr>
        <p:txBody>
          <a:bodyPr anchor="ctr">
            <a:normAutofit/>
          </a:bodyPr>
          <a:p>
            <a:pPr>
              <a:lnSpc>
                <a:spcPct val="90000"/>
              </a:lnSpc>
            </a:pPr>
            <a:r>
              <a:rPr b="1" lang="en-US" sz="4000" spc="-1" strike="noStrike">
                <a:solidFill>
                  <a:srgbClr val="595959"/>
                </a:solidFill>
                <a:latin typeface="Arial"/>
              </a:rPr>
              <a:t>Problem Formal Definition:</a:t>
            </a:r>
            <a:endParaRPr b="0" lang="en-US" sz="4000" spc="-1" strike="noStrike">
              <a:solidFill>
                <a:srgbClr val="000000"/>
              </a:solidFill>
              <a:latin typeface="Calibri"/>
            </a:endParaRPr>
          </a:p>
        </p:txBody>
      </p:sp>
      <p:sp>
        <p:nvSpPr>
          <p:cNvPr id="626" name="TextBox 10"/>
          <p:cNvSpPr/>
          <p:nvPr/>
        </p:nvSpPr>
        <p:spPr>
          <a:xfrm>
            <a:off x="498600" y="1300320"/>
            <a:ext cx="11105280" cy="5362920"/>
          </a:xfrm>
          <a:prstGeom prst="rect">
            <a:avLst/>
          </a:prstGeom>
          <a:noFill/>
          <a:ln w="0">
            <a:noFill/>
          </a:ln>
        </p:spPr>
        <p:style>
          <a:lnRef idx="0"/>
          <a:fillRef idx="0"/>
          <a:effectRef idx="0"/>
          <a:fontRef idx="minor"/>
        </p:style>
        <p:txBody>
          <a:bodyPr lIns="90000" rIns="90000" tIns="45000" bIns="45000">
            <a:spAutoFit/>
          </a:bodyPr>
          <a:p>
            <a:pPr>
              <a:lnSpc>
                <a:spcPct val="150000"/>
              </a:lnSpc>
            </a:pPr>
            <a:r>
              <a:rPr b="0" i="1" lang="en-US" sz="2600" spc="-1" strike="noStrike">
                <a:solidFill>
                  <a:srgbClr val="44546a"/>
                </a:solidFill>
                <a:latin typeface="Times New Roman"/>
                <a:ea typeface="Tahoma"/>
              </a:rPr>
              <a:t>x</a:t>
            </a:r>
            <a:r>
              <a:rPr b="0" i="1" lang="en-US" sz="2600" spc="-1" strike="noStrike" baseline="-25000">
                <a:solidFill>
                  <a:srgbClr val="44546a"/>
                </a:solidFill>
                <a:latin typeface="Times New Roman"/>
                <a:ea typeface="Tahoma"/>
              </a:rPr>
              <a:t>i</a:t>
            </a:r>
            <a:r>
              <a:rPr b="0" lang="en-US" sz="2600" spc="-1" strike="noStrike">
                <a:solidFill>
                  <a:srgbClr val="44546a"/>
                </a:solidFill>
                <a:latin typeface="Arial"/>
                <a:ea typeface="Tahoma"/>
              </a:rPr>
              <a:t> – </a:t>
            </a:r>
            <a:r>
              <a:rPr b="0" i="1" lang="en-US" sz="2600" spc="-1" strike="noStrike">
                <a:solidFill>
                  <a:srgbClr val="44546a"/>
                </a:solidFill>
                <a:latin typeface="Times New Roman"/>
                <a:ea typeface="Tahoma"/>
              </a:rPr>
              <a:t>set of features for each bug report document.</a:t>
            </a:r>
            <a:endParaRPr b="0" lang="en-US" sz="2600" spc="-1" strike="noStrike">
              <a:latin typeface="Arial"/>
            </a:endParaRPr>
          </a:p>
          <a:p>
            <a:pPr>
              <a:lnSpc>
                <a:spcPct val="150000"/>
              </a:lnSpc>
            </a:pPr>
            <a:r>
              <a:rPr b="0" i="1" lang="en-US" sz="2600" spc="-1" strike="noStrike">
                <a:solidFill>
                  <a:srgbClr val="44546a"/>
                </a:solidFill>
                <a:latin typeface="Times New Roman"/>
                <a:ea typeface="Tahoma"/>
              </a:rPr>
              <a:t>y</a:t>
            </a:r>
            <a:r>
              <a:rPr b="0" i="1" lang="en-US" sz="2600" spc="-1" strike="noStrike" baseline="-25000">
                <a:solidFill>
                  <a:srgbClr val="44546a"/>
                </a:solidFill>
                <a:latin typeface="Times New Roman"/>
                <a:ea typeface="Tahoma"/>
              </a:rPr>
              <a:t>i</a:t>
            </a:r>
            <a:r>
              <a:rPr b="0" i="1" lang="en-US" sz="2600" spc="-1" strike="noStrike">
                <a:solidFill>
                  <a:srgbClr val="44546a"/>
                </a:solidFill>
                <a:latin typeface="Times New Roman"/>
                <a:ea typeface="Tahoma"/>
              </a:rPr>
              <a:t> – severity level for each document.</a:t>
            </a:r>
            <a:r>
              <a:rPr b="0" lang="en-US" sz="2600" spc="-1" strike="noStrike">
                <a:solidFill>
                  <a:srgbClr val="44546a"/>
                </a:solidFill>
                <a:latin typeface="Arial"/>
                <a:ea typeface="Tahoma"/>
              </a:rPr>
              <a:t> </a:t>
            </a:r>
            <a:endParaRPr b="0" lang="en-US" sz="2600" spc="-1" strike="noStrike">
              <a:latin typeface="Arial"/>
            </a:endParaRPr>
          </a:p>
          <a:p>
            <a:pPr>
              <a:lnSpc>
                <a:spcPct val="150000"/>
              </a:lnSpc>
            </a:pPr>
            <a:r>
              <a:rPr b="0" i="1" lang="en-US" sz="2800" spc="-1" strike="noStrike">
                <a:solidFill>
                  <a:srgbClr val="44546a"/>
                </a:solidFill>
                <a:latin typeface="Times New Roman"/>
                <a:ea typeface="Tahoma"/>
              </a:rPr>
              <a:t>x</a:t>
            </a:r>
            <a:r>
              <a:rPr b="0" i="1" lang="en-US" sz="2800" spc="-1" strike="noStrike" baseline="-25000">
                <a:solidFill>
                  <a:srgbClr val="44546a"/>
                </a:solidFill>
                <a:latin typeface="Times New Roman"/>
                <a:ea typeface="Tahoma"/>
              </a:rPr>
              <a:t>i</a:t>
            </a:r>
            <a:r>
              <a:rPr b="0" i="1" lang="en-US" sz="2800" spc="-1" strike="noStrike" baseline="30000">
                <a:solidFill>
                  <a:srgbClr val="44546a"/>
                </a:solidFill>
                <a:latin typeface="Times New Roman"/>
                <a:ea typeface="Tahoma"/>
              </a:rPr>
              <a:t>t</a:t>
            </a:r>
            <a:r>
              <a:rPr b="0" i="1" lang="en-US" sz="2800" spc="-1" strike="noStrike">
                <a:solidFill>
                  <a:srgbClr val="44546a"/>
                </a:solidFill>
                <a:latin typeface="Times New Roman"/>
                <a:ea typeface="Tahoma"/>
              </a:rPr>
              <a:t> = ({x</a:t>
            </a:r>
            <a:r>
              <a:rPr b="0" i="1" lang="en-US" sz="2800" spc="-1" strike="noStrike" baseline="-25000">
                <a:solidFill>
                  <a:srgbClr val="44546a"/>
                </a:solidFill>
                <a:latin typeface="Times New Roman"/>
                <a:ea typeface="Tahoma"/>
              </a:rPr>
              <a:t>i1</a:t>
            </a:r>
            <a:r>
              <a:rPr b="0" i="1" lang="en-US" sz="2800" spc="-1" strike="noStrike" baseline="30000">
                <a:solidFill>
                  <a:srgbClr val="44546a"/>
                </a:solidFill>
                <a:latin typeface="Times New Roman"/>
                <a:ea typeface="Tahoma"/>
              </a:rPr>
              <a:t>t0</a:t>
            </a:r>
            <a:r>
              <a:rPr b="0" i="1" lang="en-US" sz="2800" spc="-1" strike="noStrike">
                <a:solidFill>
                  <a:srgbClr val="44546a"/>
                </a:solidFill>
                <a:latin typeface="Times New Roman"/>
                <a:ea typeface="Tahoma"/>
              </a:rPr>
              <a:t>, x</a:t>
            </a:r>
            <a:r>
              <a:rPr b="0" i="1" lang="en-US" sz="2800" spc="-1" strike="noStrike" baseline="-25000">
                <a:solidFill>
                  <a:srgbClr val="44546a"/>
                </a:solidFill>
                <a:latin typeface="Times New Roman"/>
                <a:ea typeface="Tahoma"/>
              </a:rPr>
              <a:t>i2</a:t>
            </a:r>
            <a:r>
              <a:rPr b="0" i="1" lang="en-US" sz="2800" spc="-1" strike="noStrike" baseline="30000">
                <a:solidFill>
                  <a:srgbClr val="44546a"/>
                </a:solidFill>
                <a:latin typeface="Times New Roman"/>
                <a:ea typeface="Tahoma"/>
              </a:rPr>
              <a:t>t0</a:t>
            </a:r>
            <a:r>
              <a:rPr b="0" i="1" lang="en-US" sz="2800" spc="-1" strike="noStrike">
                <a:solidFill>
                  <a:srgbClr val="44546a"/>
                </a:solidFill>
                <a:latin typeface="Times New Roman"/>
                <a:ea typeface="Tahoma"/>
              </a:rPr>
              <a:t> , …, x</a:t>
            </a:r>
            <a:r>
              <a:rPr b="0" i="1" lang="en-US" sz="2800" spc="-1" strike="noStrike" baseline="-25000">
                <a:solidFill>
                  <a:srgbClr val="44546a"/>
                </a:solidFill>
                <a:latin typeface="Times New Roman"/>
                <a:ea typeface="Tahoma"/>
              </a:rPr>
              <a:t>im</a:t>
            </a:r>
            <a:r>
              <a:rPr b="0" i="1" lang="en-US" sz="2800" spc="-1" strike="noStrike" baseline="30000">
                <a:solidFill>
                  <a:srgbClr val="44546a"/>
                </a:solidFill>
                <a:latin typeface="Times New Roman"/>
                <a:ea typeface="Tahoma"/>
              </a:rPr>
              <a:t>t0</a:t>
            </a:r>
            <a:r>
              <a:rPr b="0" i="1" lang="en-US" sz="2800" spc="-1" strike="noStrike">
                <a:solidFill>
                  <a:srgbClr val="44546a"/>
                </a:solidFill>
                <a:latin typeface="Times New Roman"/>
                <a:ea typeface="Tahoma"/>
              </a:rPr>
              <a:t>}, {x</a:t>
            </a:r>
            <a:r>
              <a:rPr b="0" i="1" lang="en-US" sz="2800" spc="-1" strike="noStrike" baseline="-25000">
                <a:solidFill>
                  <a:srgbClr val="44546a"/>
                </a:solidFill>
                <a:latin typeface="Times New Roman"/>
                <a:ea typeface="Tahoma"/>
              </a:rPr>
              <a:t>i1</a:t>
            </a:r>
            <a:r>
              <a:rPr b="0" i="1" lang="en-US" sz="2800" spc="-1" strike="noStrike" baseline="30000">
                <a:solidFill>
                  <a:srgbClr val="44546a"/>
                </a:solidFill>
                <a:latin typeface="Times New Roman"/>
                <a:ea typeface="Tahoma"/>
              </a:rPr>
              <a:t>t1</a:t>
            </a:r>
            <a:r>
              <a:rPr b="0" i="1" lang="en-US" sz="2800" spc="-1" strike="noStrike">
                <a:solidFill>
                  <a:srgbClr val="44546a"/>
                </a:solidFill>
                <a:latin typeface="Times New Roman"/>
                <a:ea typeface="Tahoma"/>
              </a:rPr>
              <a:t>, x</a:t>
            </a:r>
            <a:r>
              <a:rPr b="0" i="1" lang="en-US" sz="2800" spc="-1" strike="noStrike" baseline="-25000">
                <a:solidFill>
                  <a:srgbClr val="44546a"/>
                </a:solidFill>
                <a:latin typeface="Times New Roman"/>
                <a:ea typeface="Tahoma"/>
              </a:rPr>
              <a:t>i2</a:t>
            </a:r>
            <a:r>
              <a:rPr b="0" i="1" lang="en-US" sz="2800" spc="-1" strike="noStrike" baseline="30000">
                <a:solidFill>
                  <a:srgbClr val="44546a"/>
                </a:solidFill>
                <a:latin typeface="Times New Roman"/>
                <a:ea typeface="Tahoma"/>
              </a:rPr>
              <a:t>t1</a:t>
            </a:r>
            <a:r>
              <a:rPr b="0" i="1" lang="en-US" sz="2800" spc="-1" strike="noStrike">
                <a:solidFill>
                  <a:srgbClr val="44546a"/>
                </a:solidFill>
                <a:latin typeface="Times New Roman"/>
                <a:ea typeface="Tahoma"/>
              </a:rPr>
              <a:t> , …, x</a:t>
            </a:r>
            <a:r>
              <a:rPr b="0" i="1" lang="en-US" sz="2800" spc="-1" strike="noStrike" baseline="-25000">
                <a:solidFill>
                  <a:srgbClr val="44546a"/>
                </a:solidFill>
                <a:latin typeface="Times New Roman"/>
                <a:ea typeface="Tahoma"/>
              </a:rPr>
              <a:t>im</a:t>
            </a:r>
            <a:r>
              <a:rPr b="0" i="1" lang="en-US" sz="2800" spc="-1" strike="noStrike" baseline="30000">
                <a:solidFill>
                  <a:srgbClr val="44546a"/>
                </a:solidFill>
                <a:latin typeface="Times New Roman"/>
                <a:ea typeface="Tahoma"/>
              </a:rPr>
              <a:t>t1</a:t>
            </a:r>
            <a:r>
              <a:rPr b="0" i="1" lang="en-US" sz="2800" spc="-1" strike="noStrike">
                <a:solidFill>
                  <a:srgbClr val="44546a"/>
                </a:solidFill>
                <a:latin typeface="Times New Roman"/>
                <a:ea typeface="Tahoma"/>
              </a:rPr>
              <a:t>}, …, {x</a:t>
            </a:r>
            <a:r>
              <a:rPr b="0" i="1" lang="en-US" sz="2800" spc="-1" strike="noStrike" baseline="-25000">
                <a:solidFill>
                  <a:srgbClr val="44546a"/>
                </a:solidFill>
                <a:latin typeface="Times New Roman"/>
                <a:ea typeface="Tahoma"/>
              </a:rPr>
              <a:t>i1</a:t>
            </a:r>
            <a:r>
              <a:rPr b="0" i="1" lang="en-US" sz="2800" spc="-1" strike="noStrike" baseline="30000">
                <a:solidFill>
                  <a:srgbClr val="44546a"/>
                </a:solidFill>
                <a:latin typeface="Times New Roman"/>
                <a:ea typeface="Tahoma"/>
              </a:rPr>
              <a:t>tn</a:t>
            </a:r>
            <a:r>
              <a:rPr b="0" i="1" lang="en-US" sz="2800" spc="-1" strike="noStrike">
                <a:solidFill>
                  <a:srgbClr val="44546a"/>
                </a:solidFill>
                <a:latin typeface="Times New Roman"/>
                <a:ea typeface="Tahoma"/>
              </a:rPr>
              <a:t>, x</a:t>
            </a:r>
            <a:r>
              <a:rPr b="0" i="1" lang="en-US" sz="2800" spc="-1" strike="noStrike" baseline="-25000">
                <a:solidFill>
                  <a:srgbClr val="44546a"/>
                </a:solidFill>
                <a:latin typeface="Times New Roman"/>
                <a:ea typeface="Tahoma"/>
              </a:rPr>
              <a:t>i2</a:t>
            </a:r>
            <a:r>
              <a:rPr b="0" i="1" lang="en-US" sz="2800" spc="-1" strike="noStrike" baseline="30000">
                <a:solidFill>
                  <a:srgbClr val="44546a"/>
                </a:solidFill>
                <a:latin typeface="Times New Roman"/>
                <a:ea typeface="Tahoma"/>
              </a:rPr>
              <a:t>tn</a:t>
            </a:r>
            <a:r>
              <a:rPr b="0" i="1" lang="en-US" sz="2800" spc="-1" strike="noStrike">
                <a:solidFill>
                  <a:srgbClr val="44546a"/>
                </a:solidFill>
                <a:latin typeface="Times New Roman"/>
                <a:ea typeface="Tahoma"/>
              </a:rPr>
              <a:t> , …, x</a:t>
            </a:r>
            <a:r>
              <a:rPr b="0" i="1" lang="en-US" sz="2800" spc="-1" strike="noStrike" baseline="-25000">
                <a:solidFill>
                  <a:srgbClr val="44546a"/>
                </a:solidFill>
                <a:latin typeface="Times New Roman"/>
                <a:ea typeface="Tahoma"/>
              </a:rPr>
              <a:t>im</a:t>
            </a:r>
            <a:r>
              <a:rPr b="0" i="1" lang="en-US" sz="2800" spc="-1" strike="noStrike" baseline="30000">
                <a:solidFill>
                  <a:srgbClr val="44546a"/>
                </a:solidFill>
                <a:latin typeface="Times New Roman"/>
                <a:ea typeface="Tahoma"/>
              </a:rPr>
              <a:t>tn</a:t>
            </a:r>
            <a:r>
              <a:rPr b="0" i="1" lang="en-US" sz="2800" spc="-1" strike="noStrike">
                <a:solidFill>
                  <a:srgbClr val="44546a"/>
                </a:solidFill>
                <a:latin typeface="Times New Roman"/>
                <a:ea typeface="Tahoma"/>
              </a:rPr>
              <a:t>})</a:t>
            </a:r>
            <a:endParaRPr b="0" lang="en-US" sz="2800" spc="-1" strike="noStrike">
              <a:latin typeface="Arial"/>
            </a:endParaRPr>
          </a:p>
          <a:p>
            <a:pPr>
              <a:lnSpc>
                <a:spcPct val="150000"/>
              </a:lnSpc>
            </a:pPr>
            <a:r>
              <a:rPr b="0" i="1" lang="en-US" sz="2800" spc="-1" strike="noStrike">
                <a:solidFill>
                  <a:srgbClr val="44546a"/>
                </a:solidFill>
                <a:latin typeface="Times New Roman"/>
                <a:ea typeface="Tahoma"/>
              </a:rPr>
              <a:t>y</a:t>
            </a:r>
            <a:r>
              <a:rPr b="0" i="1" lang="en-US" sz="2800" spc="-1" strike="noStrike" baseline="-25000">
                <a:solidFill>
                  <a:srgbClr val="44546a"/>
                </a:solidFill>
                <a:latin typeface="Times New Roman"/>
                <a:ea typeface="Tahoma"/>
              </a:rPr>
              <a:t>i</a:t>
            </a:r>
            <a:r>
              <a:rPr b="0" i="1" lang="en-US" sz="2800" spc="-1" strike="noStrike" baseline="30000">
                <a:solidFill>
                  <a:srgbClr val="44546a"/>
                </a:solidFill>
                <a:latin typeface="Times New Roman"/>
                <a:ea typeface="Tahoma"/>
              </a:rPr>
              <a:t>t</a:t>
            </a:r>
            <a:r>
              <a:rPr b="0" i="1" lang="en-US" sz="2800" spc="-1" strike="noStrike">
                <a:solidFill>
                  <a:srgbClr val="44546a"/>
                </a:solidFill>
                <a:latin typeface="Times New Roman"/>
                <a:ea typeface="Tahoma"/>
              </a:rPr>
              <a:t> = ({y</a:t>
            </a:r>
            <a:r>
              <a:rPr b="0" i="1" lang="en-US" sz="2800" spc="-1" strike="noStrike" baseline="30000">
                <a:solidFill>
                  <a:srgbClr val="44546a"/>
                </a:solidFill>
                <a:latin typeface="Times New Roman"/>
                <a:ea typeface="Tahoma"/>
              </a:rPr>
              <a:t>t0</a:t>
            </a:r>
            <a:r>
              <a:rPr b="0" i="1" lang="en-US" sz="2800" spc="-1" strike="noStrike">
                <a:solidFill>
                  <a:srgbClr val="44546a"/>
                </a:solidFill>
                <a:latin typeface="Times New Roman"/>
                <a:ea typeface="Tahoma"/>
              </a:rPr>
              <a:t>, y</a:t>
            </a:r>
            <a:r>
              <a:rPr b="0" i="1" lang="en-US" sz="2800" spc="-1" strike="noStrike" baseline="30000">
                <a:solidFill>
                  <a:srgbClr val="44546a"/>
                </a:solidFill>
                <a:latin typeface="Times New Roman"/>
                <a:ea typeface="Tahoma"/>
              </a:rPr>
              <a:t>t1</a:t>
            </a:r>
            <a:r>
              <a:rPr b="0" i="1" lang="en-US" sz="2800" spc="-1" strike="noStrike">
                <a:solidFill>
                  <a:srgbClr val="44546a"/>
                </a:solidFill>
                <a:latin typeface="Times New Roman"/>
                <a:ea typeface="Tahoma"/>
              </a:rPr>
              <a:t>,…,y</a:t>
            </a:r>
            <a:r>
              <a:rPr b="0" i="1" lang="en-US" sz="2800" spc="-1" strike="noStrike" baseline="30000">
                <a:solidFill>
                  <a:srgbClr val="44546a"/>
                </a:solidFill>
                <a:latin typeface="Times New Roman"/>
                <a:ea typeface="Tahoma"/>
              </a:rPr>
              <a:t>tn</a:t>
            </a:r>
            <a:r>
              <a:rPr b="0" i="1" lang="en-US" sz="2800" spc="-1" strike="noStrike">
                <a:solidFill>
                  <a:srgbClr val="44546a"/>
                </a:solidFill>
                <a:latin typeface="Times New Roman"/>
                <a:ea typeface="Tahoma"/>
              </a:rPr>
              <a:t>})</a:t>
            </a:r>
            <a:endParaRPr b="0" lang="en-US" sz="2800" spc="-1" strike="noStrike">
              <a:latin typeface="Arial"/>
            </a:endParaRPr>
          </a:p>
          <a:p>
            <a:pPr algn="ctr">
              <a:lnSpc>
                <a:spcPct val="150000"/>
              </a:lnSpc>
            </a:pPr>
            <a:r>
              <a:rPr b="0" i="1" lang="en-US" sz="4800" spc="-1" strike="noStrike">
                <a:solidFill>
                  <a:srgbClr val="44546a"/>
                </a:solidFill>
                <a:latin typeface="Times New Roman"/>
                <a:ea typeface="Tahoma"/>
              </a:rPr>
              <a:t>Classification Problem:</a:t>
            </a:r>
            <a:endParaRPr b="0" lang="en-US" sz="4800" spc="-1" strike="noStrike">
              <a:latin typeface="Arial"/>
            </a:endParaRPr>
          </a:p>
          <a:p>
            <a:pPr algn="ctr">
              <a:lnSpc>
                <a:spcPct val="100000"/>
              </a:lnSpc>
            </a:pPr>
            <a:r>
              <a:rPr b="0" i="1" lang="en-US" sz="8800" spc="-1" strike="noStrike">
                <a:solidFill>
                  <a:srgbClr val="44546a"/>
                </a:solidFill>
                <a:latin typeface="Times New Roman"/>
                <a:ea typeface="Tahoma"/>
              </a:rPr>
              <a:t>f</a:t>
            </a:r>
            <a:r>
              <a:rPr b="0" i="1" lang="en-US" sz="5400" spc="-1" strike="noStrike">
                <a:solidFill>
                  <a:srgbClr val="44546a"/>
                </a:solidFill>
                <a:latin typeface="Times New Roman"/>
                <a:ea typeface="Tahoma"/>
              </a:rPr>
              <a:t>(x</a:t>
            </a:r>
            <a:r>
              <a:rPr b="0" i="1" lang="en-US" sz="5400" spc="-1" strike="noStrike" baseline="-25000">
                <a:solidFill>
                  <a:srgbClr val="44546a"/>
                </a:solidFill>
                <a:latin typeface="Times New Roman"/>
                <a:ea typeface="Tahoma"/>
              </a:rPr>
              <a:t>n</a:t>
            </a:r>
            <a:r>
              <a:rPr b="0" i="1" lang="en-US" sz="5400" spc="-1" strike="noStrike" baseline="30000">
                <a:solidFill>
                  <a:srgbClr val="44546a"/>
                </a:solidFill>
                <a:latin typeface="Times New Roman"/>
                <a:ea typeface="Tahoma"/>
              </a:rPr>
              <a:t>t</a:t>
            </a:r>
            <a:r>
              <a:rPr b="0" i="1" lang="en-US" sz="5400" spc="-1" strike="noStrike">
                <a:solidFill>
                  <a:srgbClr val="44546a"/>
                </a:solidFill>
                <a:latin typeface="Times New Roman"/>
                <a:ea typeface="Tahoma"/>
              </a:rPr>
              <a:t>) → y</a:t>
            </a:r>
            <a:r>
              <a:rPr b="0" i="1" lang="en-US" sz="5400" spc="-1" strike="noStrike" baseline="-25000">
                <a:solidFill>
                  <a:srgbClr val="44546a"/>
                </a:solidFill>
                <a:latin typeface="Times New Roman"/>
                <a:ea typeface="Tahoma"/>
              </a:rPr>
              <a:t>n</a:t>
            </a:r>
            <a:r>
              <a:rPr b="0" i="1" lang="en-US" sz="5400" spc="-1" strike="noStrike" baseline="30000">
                <a:solidFill>
                  <a:srgbClr val="44546a"/>
                </a:solidFill>
                <a:latin typeface="Times New Roman"/>
                <a:ea typeface="Tahoma"/>
              </a:rPr>
              <a:t>t</a:t>
            </a:r>
            <a:endParaRPr b="0" lang="en-US" sz="5400" spc="-1" strike="noStrike">
              <a:latin typeface="Arial"/>
            </a:endParaRPr>
          </a:p>
        </p:txBody>
      </p:sp>
      <p:sp>
        <p:nvSpPr>
          <p:cNvPr id="627"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0C386A73-7902-4F26-8430-87ABF6AF86BA}"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itle 3"/>
          <p:cNvSpPr txBox="1"/>
          <p:nvPr/>
        </p:nvSpPr>
        <p:spPr>
          <a:xfrm>
            <a:off x="372600" y="365040"/>
            <a:ext cx="10515240" cy="934920"/>
          </a:xfrm>
          <a:prstGeom prst="rect">
            <a:avLst/>
          </a:prstGeom>
          <a:noFill/>
          <a:ln w="0">
            <a:noFill/>
          </a:ln>
        </p:spPr>
        <p:txBody>
          <a:bodyPr anchor="ctr">
            <a:normAutofit fontScale="44000"/>
          </a:bodyPr>
          <a:p>
            <a:pPr>
              <a:lnSpc>
                <a:spcPct val="90000"/>
              </a:lnSpc>
            </a:pPr>
            <a:r>
              <a:rPr b="1" lang="en-US" sz="4000" spc="-1" strike="noStrike">
                <a:solidFill>
                  <a:srgbClr val="595959"/>
                </a:solidFill>
                <a:latin typeface="Arial"/>
              </a:rPr>
              <a:t>Research Activity:</a:t>
            </a:r>
            <a:br/>
            <a:r>
              <a:rPr b="1" lang="en-US" sz="3600" spc="-1" strike="noStrike">
                <a:solidFill>
                  <a:srgbClr val="5b9bd5"/>
                </a:solidFill>
                <a:latin typeface="Arial"/>
                <a:ea typeface="Tahoma"/>
              </a:rPr>
              <a:t>Exploration of FLOSS Bug Reports Repositories</a:t>
            </a:r>
            <a:endParaRPr b="0" lang="en-US" sz="3600" spc="-1" strike="noStrike">
              <a:solidFill>
                <a:srgbClr val="000000"/>
              </a:solidFill>
              <a:latin typeface="Calibri"/>
            </a:endParaRPr>
          </a:p>
        </p:txBody>
      </p:sp>
      <p:pic>
        <p:nvPicPr>
          <p:cNvPr id="629" name="Picture 9" descr=""/>
          <p:cNvPicPr/>
          <p:nvPr/>
        </p:nvPicPr>
        <p:blipFill>
          <a:blip r:embed="rId1"/>
          <a:stretch/>
        </p:blipFill>
        <p:spPr>
          <a:xfrm>
            <a:off x="3336120" y="1300320"/>
            <a:ext cx="6381360" cy="5557320"/>
          </a:xfrm>
          <a:prstGeom prst="rect">
            <a:avLst/>
          </a:prstGeom>
          <a:ln w="0">
            <a:noFill/>
          </a:ln>
        </p:spPr>
      </p:pic>
      <p:sp>
        <p:nvSpPr>
          <p:cNvPr id="630" name="TextBox 6"/>
          <p:cNvSpPr/>
          <p:nvPr/>
        </p:nvSpPr>
        <p:spPr>
          <a:xfrm>
            <a:off x="498600" y="1695960"/>
            <a:ext cx="4383000" cy="3653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Cassandra</a:t>
            </a:r>
            <a:endParaRPr b="0" lang="en-US" sz="2600" spc="-1" strike="noStrike">
              <a:latin typeface="Arial"/>
            </a:endParaRPr>
          </a:p>
          <a:p>
            <a:pPr marL="343080" indent="-342720">
              <a:lnSpc>
                <a:spcPct val="150000"/>
              </a:lnSpc>
              <a:buClr>
                <a:srgbClr val="5b9bd5"/>
              </a:buClr>
              <a:buSzPct val="120000"/>
              <a:buFont typeface="Apple Symbols"/>
              <a:buChar char="⌗"/>
            </a:pPr>
            <a:r>
              <a:rPr b="1" lang="en-US" sz="2600" spc="-1" strike="noStrike">
                <a:solidFill>
                  <a:srgbClr val="44546a"/>
                </a:solidFill>
                <a:latin typeface="Arial"/>
                <a:ea typeface="Tahoma"/>
              </a:rPr>
              <a:t>Spark</a:t>
            </a:r>
            <a:r>
              <a:rPr b="0" lang="en-US" sz="2600" spc="-1" strike="noStrike">
                <a:solidFill>
                  <a:srgbClr val="44546a"/>
                </a:solidFill>
                <a:latin typeface="Arial"/>
                <a:ea typeface="Tahoma"/>
              </a:rPr>
              <a:t> </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Hadoop</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Eclipse</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Mozilla</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Netbeans</a:t>
            </a:r>
            <a:endParaRPr b="0" lang="en-US" sz="2600" spc="-1" strike="noStrike">
              <a:latin typeface="Arial"/>
            </a:endParaRPr>
          </a:p>
        </p:txBody>
      </p:sp>
      <p:sp>
        <p:nvSpPr>
          <p:cNvPr id="631" name="Oval 4"/>
          <p:cNvSpPr/>
          <p:nvPr/>
        </p:nvSpPr>
        <p:spPr>
          <a:xfrm>
            <a:off x="659520" y="5359320"/>
            <a:ext cx="1554840" cy="1378800"/>
          </a:xfrm>
          <a:prstGeom prst="ellipse">
            <a:avLst/>
          </a:prstGeom>
          <a:solidFill>
            <a:schemeClr val="bg1"/>
          </a:solidFill>
          <a:ln w="38100">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800" spc="-1" strike="noStrike">
                <a:solidFill>
                  <a:srgbClr val="44546a"/>
                </a:solidFill>
                <a:latin typeface="Calibri"/>
              </a:rPr>
              <a:t>7101</a:t>
            </a:r>
            <a:endParaRPr b="0" lang="en-US" sz="2800" spc="-1" strike="noStrike">
              <a:latin typeface="Arial"/>
            </a:endParaRPr>
          </a:p>
          <a:p>
            <a:pPr algn="ctr">
              <a:lnSpc>
                <a:spcPct val="100000"/>
              </a:lnSpc>
            </a:pPr>
            <a:r>
              <a:rPr b="0" lang="en-US" sz="1400" spc="-1" strike="noStrike">
                <a:solidFill>
                  <a:srgbClr val="44546a"/>
                </a:solidFill>
                <a:latin typeface="Calibri"/>
              </a:rPr>
              <a:t>bug reports</a:t>
            </a:r>
            <a:endParaRPr b="0" lang="en-US" sz="1400" spc="-1" strike="noStrike">
              <a:latin typeface="Arial"/>
            </a:endParaRPr>
          </a:p>
        </p:txBody>
      </p:sp>
      <p:sp>
        <p:nvSpPr>
          <p:cNvPr id="632" name="Elbow Connector 5"/>
          <p:cNvSpPr/>
          <p:nvPr/>
        </p:nvSpPr>
        <p:spPr>
          <a:xfrm flipH="1" rot="16200000">
            <a:off x="-1177920" y="4210920"/>
            <a:ext cx="3388680" cy="286560"/>
          </a:xfrm>
          <a:prstGeom prst="bentConnector2">
            <a:avLst/>
          </a:pr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33" name="Straight Connector 7"/>
          <p:cNvSpPr/>
          <p:nvPr/>
        </p:nvSpPr>
        <p:spPr>
          <a:xfrm>
            <a:off x="372600" y="2660040"/>
            <a:ext cx="126000" cy="360"/>
          </a:xfrm>
          <a:prstGeom prst="line">
            <a:avLst/>
          </a:prstGeom>
          <a:ln w="38100">
            <a:solidFill>
              <a:srgbClr val="44546a"/>
            </a:solidFill>
          </a:ln>
        </p:spPr>
        <p:style>
          <a:lnRef idx="1">
            <a:schemeClr val="accent1"/>
          </a:lnRef>
          <a:fillRef idx="0">
            <a:schemeClr val="accent1"/>
          </a:fillRef>
          <a:effectRef idx="0">
            <a:schemeClr val="accent1"/>
          </a:effectRef>
          <a:fontRef idx="minor"/>
        </p:style>
      </p:sp>
      <p:sp>
        <p:nvSpPr>
          <p:cNvPr id="63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6065D85F-276E-403A-B191-97E3F49DEDA4}"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Title 3"/>
          <p:cNvSpPr txBox="1"/>
          <p:nvPr/>
        </p:nvSpPr>
        <p:spPr>
          <a:xfrm>
            <a:off x="372600" y="365040"/>
            <a:ext cx="10515240" cy="934920"/>
          </a:xfrm>
          <a:prstGeom prst="rect">
            <a:avLst/>
          </a:prstGeom>
          <a:noFill/>
          <a:ln w="0">
            <a:noFill/>
          </a:ln>
        </p:spPr>
        <p:txBody>
          <a:bodyPr anchor="ctr">
            <a:normAutofit fontScale="80000"/>
          </a:bodyPr>
          <a:p>
            <a:pPr>
              <a:lnSpc>
                <a:spcPct val="90000"/>
              </a:lnSpc>
            </a:pPr>
            <a:r>
              <a:rPr b="1" lang="en-US" sz="4000" spc="-1" strike="noStrike">
                <a:solidFill>
                  <a:srgbClr val="595959"/>
                </a:solidFill>
                <a:latin typeface="Arial"/>
              </a:rPr>
              <a:t>Problem and Hypothesis:</a:t>
            </a:r>
            <a:br/>
            <a:r>
              <a:rPr b="1" lang="en-US" sz="3600" spc="-1" strike="noStrike">
                <a:solidFill>
                  <a:srgbClr val="5b9bd5"/>
                </a:solidFill>
                <a:latin typeface="Arial"/>
                <a:ea typeface="Tahoma"/>
              </a:rPr>
              <a:t>Our Hypothesis</a:t>
            </a:r>
            <a:endParaRPr b="0" lang="en-US" sz="3600" spc="-1" strike="noStrike">
              <a:solidFill>
                <a:srgbClr val="000000"/>
              </a:solidFill>
              <a:latin typeface="Calibri"/>
            </a:endParaRPr>
          </a:p>
        </p:txBody>
      </p:sp>
      <p:sp>
        <p:nvSpPr>
          <p:cNvPr id="636" name="TextBox 10"/>
          <p:cNvSpPr/>
          <p:nvPr/>
        </p:nvSpPr>
        <p:spPr>
          <a:xfrm>
            <a:off x="498600" y="1695960"/>
            <a:ext cx="11105280" cy="4247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The temporal context of long-lived bug report leads to the performance improvement of classification system</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Feature selection methods which considers temporal context mitigate the effects of imbalanced and high dimensional data</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The temporal context modeling of long-lived bug reports using data-driven leads to the performance improvement</a:t>
            </a:r>
            <a:br/>
            <a:r>
              <a:rPr b="0" lang="en-US" sz="2600" spc="-1" strike="noStrike">
                <a:solidFill>
                  <a:srgbClr val="44546a"/>
                </a:solidFill>
                <a:latin typeface="Arial"/>
              </a:rPr>
              <a:t> </a:t>
            </a:r>
            <a:endParaRPr b="0" lang="en-US" sz="2600" spc="-1" strike="noStrike">
              <a:latin typeface="Arial"/>
            </a:endParaRPr>
          </a:p>
        </p:txBody>
      </p:sp>
      <p:sp>
        <p:nvSpPr>
          <p:cNvPr id="637"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DE9C8B9D-959A-42F5-96FF-AC96535AF6FB}"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itle 5"/>
          <p:cNvSpPr txBox="1"/>
          <p:nvPr/>
        </p:nvSpPr>
        <p:spPr>
          <a:xfrm>
            <a:off x="372600" y="407520"/>
            <a:ext cx="10515240" cy="849600"/>
          </a:xfrm>
          <a:prstGeom prst="rect">
            <a:avLst/>
          </a:prstGeom>
          <a:noFill/>
          <a:ln w="0">
            <a:noFill/>
          </a:ln>
        </p:spPr>
        <p:txBody>
          <a:bodyPr anchor="ctr">
            <a:normAutofit fontScale="68000"/>
          </a:bodyPr>
          <a:p>
            <a:pPr>
              <a:lnSpc>
                <a:spcPct val="90000"/>
              </a:lnSpc>
            </a:pPr>
            <a:r>
              <a:rPr b="1" lang="en-US" sz="4000" spc="-1" strike="noStrike">
                <a:solidFill>
                  <a:srgbClr val="595959"/>
                </a:solidFill>
                <a:latin typeface="Arial"/>
              </a:rPr>
              <a:t>State-Of-The-Art:</a:t>
            </a:r>
            <a:br/>
            <a:r>
              <a:rPr b="1" lang="en-US" sz="3600" spc="-1" strike="noStrike">
                <a:solidFill>
                  <a:srgbClr val="5b9bd5"/>
                </a:solidFill>
                <a:latin typeface="Arial"/>
                <a:ea typeface="Tahoma"/>
              </a:rPr>
              <a:t>From Our Mapping Review</a:t>
            </a:r>
            <a:endParaRPr b="0" lang="en-US" sz="3600" spc="-1" strike="noStrike">
              <a:solidFill>
                <a:srgbClr val="000000"/>
              </a:solidFill>
              <a:latin typeface="Calibri"/>
            </a:endParaRPr>
          </a:p>
        </p:txBody>
      </p:sp>
      <p:pic>
        <p:nvPicPr>
          <p:cNvPr id="639" name="Picture 2" descr=""/>
          <p:cNvPicPr/>
          <p:nvPr/>
        </p:nvPicPr>
        <p:blipFill>
          <a:blip r:embed="rId1"/>
          <a:stretch/>
        </p:blipFill>
        <p:spPr>
          <a:xfrm>
            <a:off x="6234480" y="1455120"/>
            <a:ext cx="5759640" cy="4653000"/>
          </a:xfrm>
          <a:prstGeom prst="rect">
            <a:avLst/>
          </a:prstGeom>
          <a:ln w="0">
            <a:noFill/>
          </a:ln>
        </p:spPr>
      </p:pic>
      <p:pic>
        <p:nvPicPr>
          <p:cNvPr id="640" name="Picture 7" descr=""/>
          <p:cNvPicPr/>
          <p:nvPr/>
        </p:nvPicPr>
        <p:blipFill>
          <a:blip r:embed="rId2"/>
          <a:stretch/>
        </p:blipFill>
        <p:spPr>
          <a:xfrm>
            <a:off x="304560" y="1471680"/>
            <a:ext cx="5759640" cy="4653000"/>
          </a:xfrm>
          <a:prstGeom prst="rect">
            <a:avLst/>
          </a:prstGeom>
          <a:ln w="0">
            <a:noFill/>
          </a:ln>
        </p:spPr>
      </p:pic>
      <p:sp>
        <p:nvSpPr>
          <p:cNvPr id="641" name="TextBox 8"/>
          <p:cNvSpPr/>
          <p:nvPr/>
        </p:nvSpPr>
        <p:spPr>
          <a:xfrm>
            <a:off x="7386120" y="6166440"/>
            <a:ext cx="3456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ML algorithms categories</a:t>
            </a:r>
            <a:endParaRPr b="0" lang="en-US" sz="1800" spc="-1" strike="noStrike">
              <a:latin typeface="Arial"/>
            </a:endParaRPr>
          </a:p>
        </p:txBody>
      </p:sp>
      <p:sp>
        <p:nvSpPr>
          <p:cNvPr id="642" name="TextBox 47"/>
          <p:cNvSpPr/>
          <p:nvPr/>
        </p:nvSpPr>
        <p:spPr>
          <a:xfrm>
            <a:off x="1642680" y="6083640"/>
            <a:ext cx="27795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Features Categories</a:t>
            </a:r>
            <a:endParaRPr b="0" lang="en-US" sz="1800" spc="-1" strike="noStrike">
              <a:latin typeface="Arial"/>
            </a:endParaRPr>
          </a:p>
        </p:txBody>
      </p:sp>
      <p:sp>
        <p:nvSpPr>
          <p:cNvPr id="643" name="Rectangle 49"/>
          <p:cNvSpPr/>
          <p:nvPr/>
        </p:nvSpPr>
        <p:spPr>
          <a:xfrm>
            <a:off x="3524760" y="1307520"/>
            <a:ext cx="536400" cy="482544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644" name="Rectangle 50"/>
          <p:cNvSpPr/>
          <p:nvPr/>
        </p:nvSpPr>
        <p:spPr>
          <a:xfrm>
            <a:off x="8628480" y="1418760"/>
            <a:ext cx="365400" cy="482544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p:style>
      </p:sp>
      <p:sp>
        <p:nvSpPr>
          <p:cNvPr id="645" name="Slide Number Placeholder 9"/>
          <p:cNvSpPr txBox="1"/>
          <p:nvPr/>
        </p:nvSpPr>
        <p:spPr>
          <a:xfrm>
            <a:off x="10886400" y="6306840"/>
            <a:ext cx="948960" cy="364680"/>
          </a:xfrm>
          <a:prstGeom prst="rect">
            <a:avLst/>
          </a:prstGeom>
          <a:noFill/>
          <a:ln w="0">
            <a:noFill/>
          </a:ln>
        </p:spPr>
        <p:txBody>
          <a:bodyPr anchor="ctr">
            <a:noAutofit/>
          </a:bodyPr>
          <a:p>
            <a:pPr algn="r">
              <a:lnSpc>
                <a:spcPct val="100000"/>
              </a:lnSpc>
            </a:pPr>
            <a:fld id="{A66CE68C-721A-4F93-A48C-2D79DC82E6C7}"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itle 12"/>
          <p:cNvSpPr txBox="1"/>
          <p:nvPr/>
        </p:nvSpPr>
        <p:spPr>
          <a:xfrm>
            <a:off x="372600" y="365040"/>
            <a:ext cx="11693520" cy="934920"/>
          </a:xfrm>
          <a:prstGeom prst="rect">
            <a:avLst/>
          </a:prstGeom>
          <a:noFill/>
          <a:ln w="0">
            <a:noFill/>
          </a:ln>
        </p:spPr>
        <p:txBody>
          <a:bodyPr anchor="ctr">
            <a:normAutofit fontScale="44000"/>
          </a:bodyPr>
          <a:p>
            <a:pPr>
              <a:lnSpc>
                <a:spcPct val="90000"/>
              </a:lnSpc>
            </a:pPr>
            <a:r>
              <a:rPr b="1" lang="en-US" sz="4000" spc="-1" strike="noStrike">
                <a:solidFill>
                  <a:srgbClr val="595959"/>
                </a:solidFill>
                <a:latin typeface="Arial"/>
              </a:rPr>
              <a:t>Research Activity:</a:t>
            </a:r>
            <a:br/>
            <a:r>
              <a:rPr b="1" lang="en-US" sz="3600" spc="-1" strike="noStrike">
                <a:solidFill>
                  <a:srgbClr val="5b9bd5"/>
                </a:solidFill>
                <a:latin typeface="Arial"/>
                <a:ea typeface="Tahoma"/>
              </a:rPr>
              <a:t>Implementing and Evaluation New Learning Models for Bug Report Severity Prediction</a:t>
            </a:r>
            <a:endParaRPr b="0" lang="en-US" sz="3600" spc="-1" strike="noStrike">
              <a:solidFill>
                <a:srgbClr val="000000"/>
              </a:solidFill>
              <a:latin typeface="Calibri"/>
            </a:endParaRPr>
          </a:p>
        </p:txBody>
      </p:sp>
      <p:sp>
        <p:nvSpPr>
          <p:cNvPr id="647" name="TextBox 2"/>
          <p:cNvSpPr/>
          <p:nvPr/>
        </p:nvSpPr>
        <p:spPr>
          <a:xfrm>
            <a:off x="498600" y="1695960"/>
            <a:ext cx="11105280" cy="4841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Implementation:</a:t>
            </a:r>
            <a:br/>
            <a:r>
              <a:rPr b="0" lang="en-US" sz="2600" spc="-1" strike="noStrike">
                <a:solidFill>
                  <a:srgbClr val="44546a"/>
                </a:solidFill>
                <a:latin typeface="Arial"/>
                <a:ea typeface="Tahoma"/>
              </a:rPr>
              <a:t>BoTG code base, GA R, H2O, Keras, Tensorflow, R Caret and R Stat</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Evaluation:</a:t>
            </a:r>
            <a:br/>
            <a:r>
              <a:rPr b="0" lang="en-US" sz="2600" spc="-1" strike="noStrike">
                <a:solidFill>
                  <a:srgbClr val="44546a"/>
                </a:solidFill>
                <a:latin typeface="Arial"/>
                <a:ea typeface="Tahoma"/>
              </a:rPr>
              <a:t>Datasets: those used in our mapping review</a:t>
            </a:r>
            <a:br/>
            <a:r>
              <a:rPr b="0" lang="en-US" sz="2600" spc="-1" strike="noStrike">
                <a:solidFill>
                  <a:srgbClr val="44546a"/>
                </a:solidFill>
                <a:latin typeface="Arial"/>
                <a:ea typeface="Tahoma"/>
              </a:rPr>
              <a:t>Metrics: precision, recall and f-measure</a:t>
            </a:r>
            <a:br/>
            <a:r>
              <a:rPr b="0" lang="en-US" sz="2600" spc="-1" strike="noStrike">
                <a:solidFill>
                  <a:srgbClr val="44546a"/>
                </a:solidFill>
                <a:latin typeface="Arial"/>
                <a:ea typeface="Tahoma"/>
              </a:rPr>
              <a:t>Baselines: proposed approaches in our mapping review</a:t>
            </a:r>
            <a:br/>
            <a:br/>
            <a:r>
              <a:rPr b="0" lang="en-US" sz="2600" spc="-1" strike="noStrike">
                <a:solidFill>
                  <a:srgbClr val="44546a"/>
                </a:solidFill>
                <a:latin typeface="Arial"/>
              </a:rPr>
              <a:t> </a:t>
            </a:r>
            <a:endParaRPr b="0" lang="en-US" sz="2600" spc="-1" strike="noStrike">
              <a:latin typeface="Arial"/>
            </a:endParaRPr>
          </a:p>
        </p:txBody>
      </p:sp>
      <p:sp>
        <p:nvSpPr>
          <p:cNvPr id="648"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510833B3-073C-45C2-833D-B923805EB495}"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itle 3"/>
          <p:cNvSpPr txBox="1"/>
          <p:nvPr/>
        </p:nvSpPr>
        <p:spPr>
          <a:xfrm>
            <a:off x="372600" y="365040"/>
            <a:ext cx="10515240" cy="934920"/>
          </a:xfrm>
          <a:prstGeom prst="rect">
            <a:avLst/>
          </a:prstGeom>
          <a:noFill/>
          <a:ln w="0">
            <a:noFill/>
          </a:ln>
        </p:spPr>
        <p:txBody>
          <a:bodyPr anchor="ctr">
            <a:normAutofit fontScale="80000"/>
          </a:bodyPr>
          <a:p>
            <a:pPr>
              <a:lnSpc>
                <a:spcPct val="90000"/>
              </a:lnSpc>
            </a:pPr>
            <a:r>
              <a:rPr b="1" lang="en-US" sz="4000" spc="-1" strike="noStrike">
                <a:solidFill>
                  <a:srgbClr val="595959"/>
                </a:solidFill>
                <a:latin typeface="Arial"/>
              </a:rPr>
              <a:t>Research Activity:</a:t>
            </a:r>
            <a:br/>
            <a:r>
              <a:rPr b="1" lang="en-US" sz="3600" spc="-1" strike="noStrike">
                <a:solidFill>
                  <a:srgbClr val="5b9bd5"/>
                </a:solidFill>
                <a:latin typeface="Arial"/>
                <a:ea typeface="Tahoma"/>
              </a:rPr>
              <a:t>Learning with peers reviews</a:t>
            </a:r>
            <a:endParaRPr b="0" lang="en-US" sz="3600" spc="-1" strike="noStrike">
              <a:solidFill>
                <a:srgbClr val="000000"/>
              </a:solidFill>
              <a:latin typeface="Calibri"/>
            </a:endParaRPr>
          </a:p>
        </p:txBody>
      </p:sp>
      <p:sp>
        <p:nvSpPr>
          <p:cNvPr id="650" name="TextBox 23"/>
          <p:cNvSpPr/>
          <p:nvPr/>
        </p:nvSpPr>
        <p:spPr>
          <a:xfrm>
            <a:off x="498600" y="1695960"/>
            <a:ext cx="11105280" cy="3653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Machine Learning Based Prediction of Change Request Severity Level: Experimental Results – Submitted on 10/02/17</a:t>
            </a:r>
            <a:br/>
            <a:r>
              <a:rPr b="0" lang="en-US" sz="2600" spc="-1" strike="noStrike">
                <a:solidFill>
                  <a:srgbClr val="44546a"/>
                </a:solidFill>
                <a:latin typeface="Arial"/>
                <a:ea typeface="Tahoma"/>
              </a:rPr>
              <a:t>Mining Software Repository 2017 (MSR) - Qualis: A1</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Machine Learning Based Prediction of CR Severity Level in FLOSS: Experimental Results – Submitted on 05/06/17</a:t>
            </a:r>
            <a:br/>
            <a:r>
              <a:rPr b="0" lang="en-US" sz="2600" spc="-1" strike="noStrike">
                <a:solidFill>
                  <a:srgbClr val="44546a"/>
                </a:solidFill>
                <a:latin typeface="Arial"/>
                <a:ea typeface="Tahoma"/>
              </a:rPr>
              <a:t>International Conference on Data Mining (ICDM) – Qualis: A1</a:t>
            </a:r>
            <a:endParaRPr b="0" lang="en-US" sz="2600" spc="-1" strike="noStrike">
              <a:latin typeface="Arial"/>
            </a:endParaRPr>
          </a:p>
        </p:txBody>
      </p:sp>
      <p:sp>
        <p:nvSpPr>
          <p:cNvPr id="651"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8A269212-A3AE-4481-A489-076157FE16A1}"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2" name="Title 3"/>
          <p:cNvSpPr txBox="1"/>
          <p:nvPr/>
        </p:nvSpPr>
        <p:spPr>
          <a:xfrm>
            <a:off x="372600" y="365040"/>
            <a:ext cx="11675520" cy="934920"/>
          </a:xfrm>
          <a:prstGeom prst="rect">
            <a:avLst/>
          </a:prstGeom>
          <a:noFill/>
          <a:ln w="0">
            <a:noFill/>
          </a:ln>
        </p:spPr>
        <p:txBody>
          <a:bodyPr anchor="ctr">
            <a:noAutofit/>
          </a:bodyPr>
          <a:p>
            <a:pPr>
              <a:lnSpc>
                <a:spcPct val="90000"/>
              </a:lnSpc>
            </a:pPr>
            <a:r>
              <a:rPr b="1" lang="en-US" sz="3000" spc="-1" strike="noStrike">
                <a:solidFill>
                  <a:srgbClr val="595959"/>
                </a:solidFill>
                <a:latin typeface="Arial"/>
              </a:rPr>
              <a:t>Develop New Learning Models to Predict Severity Level (G3)</a:t>
            </a:r>
            <a:endParaRPr b="0" lang="en-US" sz="3000" spc="-1" strike="noStrike">
              <a:solidFill>
                <a:srgbClr val="000000"/>
              </a:solidFill>
              <a:latin typeface="Calibri"/>
            </a:endParaRPr>
          </a:p>
        </p:txBody>
      </p:sp>
      <p:sp>
        <p:nvSpPr>
          <p:cNvPr id="653" name="Can 1"/>
          <p:cNvSpPr/>
          <p:nvPr/>
        </p:nvSpPr>
        <p:spPr>
          <a:xfrm>
            <a:off x="245520" y="1750680"/>
            <a:ext cx="1013760" cy="8175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Tracking Repository</a:t>
            </a:r>
            <a:endParaRPr b="0" lang="en-US" sz="1050" spc="-1" strike="noStrike">
              <a:latin typeface="Arial"/>
            </a:endParaRPr>
          </a:p>
        </p:txBody>
      </p:sp>
      <p:sp>
        <p:nvSpPr>
          <p:cNvPr id="654" name="Rounded Rectangle 2"/>
          <p:cNvSpPr/>
          <p:nvPr/>
        </p:nvSpPr>
        <p:spPr>
          <a:xfrm>
            <a:off x="1586520" y="1750680"/>
            <a:ext cx="2400480" cy="817560"/>
          </a:xfrm>
          <a:prstGeom prst="roundRect">
            <a:avLst>
              <a:gd name="adj" fmla="val 16667"/>
            </a:avLst>
          </a:prstGeom>
          <a:solidFill>
            <a:schemeClr val="accent6">
              <a:lumMod val="40000"/>
              <a:lumOff val="60000"/>
            </a:schemeClr>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050" spc="-1" strike="noStrike">
                <a:solidFill>
                  <a:srgbClr val="595959"/>
                </a:solidFill>
                <a:latin typeface="Arial"/>
              </a:rPr>
              <a:t>Bug Report Crawler</a:t>
            </a:r>
            <a:endParaRPr b="0" lang="en-US" sz="1050" spc="-1" strike="noStrike">
              <a:latin typeface="Arial"/>
            </a:endParaRPr>
          </a:p>
        </p:txBody>
      </p:sp>
      <p:sp>
        <p:nvSpPr>
          <p:cNvPr id="655" name="Rounded Rectangle 4"/>
          <p:cNvSpPr/>
          <p:nvPr/>
        </p:nvSpPr>
        <p:spPr>
          <a:xfrm>
            <a:off x="1739160" y="2077200"/>
            <a:ext cx="712440" cy="38520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Bugzilla</a:t>
            </a:r>
            <a:endParaRPr b="0" lang="en-US" sz="1050" spc="-1" strike="noStrike">
              <a:latin typeface="Arial"/>
            </a:endParaRPr>
          </a:p>
        </p:txBody>
      </p:sp>
      <p:sp>
        <p:nvSpPr>
          <p:cNvPr id="656" name="Rounded Rectangle 48"/>
          <p:cNvSpPr/>
          <p:nvPr/>
        </p:nvSpPr>
        <p:spPr>
          <a:xfrm>
            <a:off x="2523240" y="2066760"/>
            <a:ext cx="606600" cy="37692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Jira</a:t>
            </a:r>
            <a:endParaRPr b="0" lang="en-US" sz="1050" spc="-1" strike="noStrike">
              <a:latin typeface="Arial"/>
            </a:endParaRPr>
          </a:p>
        </p:txBody>
      </p:sp>
      <p:sp>
        <p:nvSpPr>
          <p:cNvPr id="657" name="Rounded Rectangle 49"/>
          <p:cNvSpPr/>
          <p:nvPr/>
        </p:nvSpPr>
        <p:spPr>
          <a:xfrm>
            <a:off x="3180960" y="2080080"/>
            <a:ext cx="685800" cy="368640"/>
          </a:xfrm>
          <a:prstGeom prst="roundRect">
            <a:avLst>
              <a:gd name="adj" fmla="val 16667"/>
            </a:avLst>
          </a:prstGeom>
          <a:solidFill>
            <a:schemeClr val="bg1"/>
          </a:solidFill>
          <a:ln w="38100">
            <a:solidFill>
              <a:srgbClr val="000000">
                <a:lumMod val="65000"/>
                <a:lumOff val="35000"/>
              </a:srgbClr>
            </a:solidFill>
            <a:prstDash val="sysDot"/>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Github</a:t>
            </a:r>
            <a:endParaRPr b="0" lang="en-US" sz="1050" spc="-1" strike="noStrike">
              <a:latin typeface="Arial"/>
            </a:endParaRPr>
          </a:p>
        </p:txBody>
      </p:sp>
      <p:sp>
        <p:nvSpPr>
          <p:cNvPr id="658" name="Can 50"/>
          <p:cNvSpPr/>
          <p:nvPr/>
        </p:nvSpPr>
        <p:spPr>
          <a:xfrm>
            <a:off x="2186640" y="2866320"/>
            <a:ext cx="1263960" cy="72576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Raw Format</a:t>
            </a:r>
            <a:endParaRPr b="0" lang="en-US" sz="1050" spc="-1" strike="noStrike">
              <a:latin typeface="Arial"/>
            </a:endParaRPr>
          </a:p>
        </p:txBody>
      </p:sp>
      <p:sp>
        <p:nvSpPr>
          <p:cNvPr id="659" name="Rounded Rectangle 51"/>
          <p:cNvSpPr/>
          <p:nvPr/>
        </p:nvSpPr>
        <p:spPr>
          <a:xfrm>
            <a:off x="2041200" y="3854880"/>
            <a:ext cx="154512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Data-preprocessor</a:t>
            </a:r>
            <a:endParaRPr b="0" lang="en-US" sz="1050" spc="-1" strike="noStrike">
              <a:latin typeface="Arial"/>
            </a:endParaRPr>
          </a:p>
        </p:txBody>
      </p:sp>
      <p:sp>
        <p:nvSpPr>
          <p:cNvPr id="660" name="Can 55"/>
          <p:cNvSpPr/>
          <p:nvPr/>
        </p:nvSpPr>
        <p:spPr>
          <a:xfrm>
            <a:off x="2088360" y="4751640"/>
            <a:ext cx="1450800" cy="596520"/>
          </a:xfrm>
          <a:prstGeom prst="can">
            <a:avLst>
              <a:gd name="adj" fmla="val 25000"/>
            </a:avLst>
          </a:prstGeom>
          <a:solidFill>
            <a:schemeClr val="bg1"/>
          </a:solidFill>
          <a:ln w="254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ea typeface="Tahoma"/>
              </a:rPr>
              <a:t>Bug Reports In Consistent Format</a:t>
            </a:r>
            <a:endParaRPr b="0" lang="en-US" sz="1050" spc="-1" strike="noStrike">
              <a:latin typeface="Arial"/>
            </a:endParaRPr>
          </a:p>
        </p:txBody>
      </p:sp>
      <p:sp>
        <p:nvSpPr>
          <p:cNvPr id="661" name="Rounded Rectangle 56"/>
          <p:cNvSpPr/>
          <p:nvPr/>
        </p:nvSpPr>
        <p:spPr>
          <a:xfrm>
            <a:off x="4139640" y="1750680"/>
            <a:ext cx="2500560" cy="285084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sp>
      <p:sp>
        <p:nvSpPr>
          <p:cNvPr id="662" name="Rounded Rectangle 58"/>
          <p:cNvSpPr/>
          <p:nvPr/>
        </p:nvSpPr>
        <p:spPr>
          <a:xfrm>
            <a:off x="4286880" y="1967760"/>
            <a:ext cx="221760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Temporal Context Organizer</a:t>
            </a:r>
            <a:endParaRPr b="0" lang="en-US" sz="1050" spc="-1" strike="noStrike">
              <a:latin typeface="Arial"/>
            </a:endParaRPr>
          </a:p>
        </p:txBody>
      </p:sp>
      <p:sp>
        <p:nvSpPr>
          <p:cNvPr id="663" name="Rounded Rectangle 59"/>
          <p:cNvSpPr/>
          <p:nvPr/>
        </p:nvSpPr>
        <p:spPr>
          <a:xfrm>
            <a:off x="4242600" y="2850840"/>
            <a:ext cx="226188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Feature Selector</a:t>
            </a:r>
            <a:endParaRPr b="0" lang="en-US" sz="1050" spc="-1" strike="noStrike">
              <a:latin typeface="Arial"/>
            </a:endParaRPr>
          </a:p>
        </p:txBody>
      </p:sp>
      <p:sp>
        <p:nvSpPr>
          <p:cNvPr id="664" name="Rounded Rectangle 60"/>
          <p:cNvSpPr/>
          <p:nvPr/>
        </p:nvSpPr>
        <p:spPr>
          <a:xfrm>
            <a:off x="4242600" y="3779640"/>
            <a:ext cx="12758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Machine Learning </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665" name="Rounded Rectangle 61"/>
          <p:cNvSpPr/>
          <p:nvPr/>
        </p:nvSpPr>
        <p:spPr>
          <a:xfrm>
            <a:off x="5586840" y="3766680"/>
            <a:ext cx="917640" cy="598320"/>
          </a:xfrm>
          <a:prstGeom prst="roundRect">
            <a:avLst>
              <a:gd name="adj" fmla="val 16667"/>
            </a:avLst>
          </a:prstGeom>
          <a:solidFill>
            <a:schemeClr val="bg1"/>
          </a:solidFill>
          <a:ln w="38100">
            <a:solidFill>
              <a:srgbClr val="000000">
                <a:lumMod val="65000"/>
                <a:lumOff val="3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050" spc="-1" strike="noStrike">
                <a:solidFill>
                  <a:srgbClr val="595959"/>
                </a:solidFill>
                <a:latin typeface="Arial"/>
              </a:rPr>
              <a:t>Data-driven</a:t>
            </a:r>
            <a:endParaRPr b="0" lang="en-US" sz="1050" spc="-1" strike="noStrike">
              <a:latin typeface="Arial"/>
            </a:endParaRPr>
          </a:p>
          <a:p>
            <a:pPr algn="ctr">
              <a:lnSpc>
                <a:spcPct val="100000"/>
              </a:lnSpc>
            </a:pPr>
            <a:r>
              <a:rPr b="0" lang="en-US" sz="1050" spc="-1" strike="noStrike">
                <a:solidFill>
                  <a:srgbClr val="595959"/>
                </a:solidFill>
                <a:latin typeface="Arial"/>
              </a:rPr>
              <a:t>Predictor</a:t>
            </a:r>
            <a:endParaRPr b="0" lang="en-US" sz="1050" spc="-1" strike="noStrike">
              <a:latin typeface="Arial"/>
            </a:endParaRPr>
          </a:p>
        </p:txBody>
      </p:sp>
      <p:sp>
        <p:nvSpPr>
          <p:cNvPr id="666" name="Straight Arrow Connector 6"/>
          <p:cNvSpPr/>
          <p:nvPr/>
        </p:nvSpPr>
        <p:spPr>
          <a:xfrm>
            <a:off x="1259640" y="2159640"/>
            <a:ext cx="326520" cy="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67" name="Straight Arrow Connector 64"/>
          <p:cNvSpPr/>
          <p:nvPr/>
        </p:nvSpPr>
        <p:spPr>
          <a:xfrm>
            <a:off x="2787120" y="2568600"/>
            <a:ext cx="31320" cy="2973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68" name="Straight Arrow Connector 69"/>
          <p:cNvSpPr/>
          <p:nvPr/>
        </p:nvSpPr>
        <p:spPr>
          <a:xfrm flipH="1">
            <a:off x="2814120" y="3592440"/>
            <a:ext cx="4320" cy="262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69" name="Straight Arrow Connector 73"/>
          <p:cNvSpPr/>
          <p:nvPr/>
        </p:nvSpPr>
        <p:spPr>
          <a:xfrm>
            <a:off x="2814120" y="4453200"/>
            <a:ext cx="360" cy="29808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0" name="Elbow Connector 18"/>
          <p:cNvSpPr/>
          <p:nvPr/>
        </p:nvSpPr>
        <p:spPr>
          <a:xfrm flipH="1" rot="5400000">
            <a:off x="2054160" y="1266480"/>
            <a:ext cx="2032920" cy="4637160"/>
          </a:xfrm>
          <a:prstGeom prst="bentConnector3">
            <a:avLst>
              <a:gd name="adj1" fmla="val -46628"/>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1" name="Straight Arrow Connector 20"/>
          <p:cNvSpPr/>
          <p:nvPr/>
        </p:nvSpPr>
        <p:spPr>
          <a:xfrm flipH="1">
            <a:off x="5373000" y="2566440"/>
            <a:ext cx="21960" cy="28404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2" name="Straight Arrow Connector 24"/>
          <p:cNvSpPr/>
          <p:nvPr/>
        </p:nvSpPr>
        <p:spPr>
          <a:xfrm flipH="1">
            <a:off x="4880520" y="3449160"/>
            <a:ext cx="492480" cy="33012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3" name="Straight Arrow Connector 31"/>
          <p:cNvSpPr/>
          <p:nvPr/>
        </p:nvSpPr>
        <p:spPr>
          <a:xfrm>
            <a:off x="5373720" y="3449160"/>
            <a:ext cx="671760" cy="317160"/>
          </a:xfrm>
          <a:custGeom>
            <a:avLst/>
            <a:gdLst/>
            <a:ahLst/>
            <a:rect l="l" t="t" r="r" b="b"/>
            <a:pathLst>
              <a:path w="21600" h="21600">
                <a:moveTo>
                  <a:pt x="0" y="0"/>
                </a:moveTo>
                <a:lnTo>
                  <a:pt x="21600" y="21600"/>
                </a:lnTo>
              </a:path>
            </a:pathLst>
          </a:cu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
        <p:nvSpPr>
          <p:cNvPr id="674" name="Elbow Connector 52"/>
          <p:cNvSpPr/>
          <p:nvPr/>
        </p:nvSpPr>
        <p:spPr>
          <a:xfrm flipV="1">
            <a:off x="3539880" y="3176280"/>
            <a:ext cx="599760" cy="1873440"/>
          </a:xfrm>
          <a:prstGeom prst="bentConnector3">
            <a:avLst>
              <a:gd name="adj1" fmla="val 50000"/>
            </a:avLst>
          </a:prstGeom>
          <a:noFill/>
          <a:ln w="38100">
            <a:solidFill>
              <a:srgbClr val="000000">
                <a:lumMod val="65000"/>
                <a:lumOff val="35000"/>
              </a:srgbClr>
            </a:solidFill>
            <a:tailEnd len="med" type="arrow"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75" name="Title 1"/>
          <p:cNvSpPr txBox="1"/>
          <p:nvPr/>
        </p:nvSpPr>
        <p:spPr>
          <a:xfrm>
            <a:off x="372600" y="365040"/>
            <a:ext cx="1098072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Research Goals</a:t>
            </a:r>
            <a:endParaRPr b="0" lang="en-US" sz="4000" spc="-1" strike="noStrike">
              <a:solidFill>
                <a:srgbClr val="000000"/>
              </a:solidFill>
              <a:latin typeface="Calibri"/>
            </a:endParaRPr>
          </a:p>
        </p:txBody>
      </p:sp>
      <p:sp>
        <p:nvSpPr>
          <p:cNvPr id="676" name="Content Placeholder 2"/>
          <p:cNvSpPr txBox="1"/>
          <p:nvPr/>
        </p:nvSpPr>
        <p:spPr>
          <a:xfrm>
            <a:off x="372600" y="1161360"/>
            <a:ext cx="10980720" cy="5015160"/>
          </a:xfrm>
          <a:prstGeom prst="rect">
            <a:avLst/>
          </a:prstGeom>
          <a:noFill/>
          <a:ln w="0">
            <a:noFill/>
          </a:ln>
        </p:spPr>
        <p:txBody>
          <a:bodyPr>
            <a:normAutofit/>
          </a:bodyPr>
          <a:p>
            <a:pPr marL="514440" indent="-514080">
              <a:lnSpc>
                <a:spcPct val="150000"/>
              </a:lnSpc>
              <a:spcBef>
                <a:spcPts val="1001"/>
              </a:spcBef>
              <a:buClr>
                <a:srgbClr val="595959"/>
              </a:buClr>
              <a:buFont typeface="Calibri Light"/>
              <a:buAutoNum type="arabicPeriod"/>
            </a:pPr>
            <a:r>
              <a:rPr b="0" lang="en-US" sz="2800" spc="-1" strike="noStrike">
                <a:solidFill>
                  <a:srgbClr val="595959"/>
                </a:solidFill>
                <a:latin typeface="Arial"/>
              </a:rPr>
              <a:t>Study of the state-of-the-art on bug severity prediction</a:t>
            </a:r>
            <a:endParaRPr b="0" lang="en-US" sz="2800" spc="-1" strike="noStrike">
              <a:solidFill>
                <a:srgbClr val="000000"/>
              </a:solidFill>
              <a:latin typeface="Calibri"/>
            </a:endParaRPr>
          </a:p>
          <a:p>
            <a:pPr lvl="1" marL="685800" indent="-228240">
              <a:lnSpc>
                <a:spcPct val="150000"/>
              </a:lnSpc>
              <a:spcBef>
                <a:spcPts val="499"/>
              </a:spcBef>
              <a:buClr>
                <a:srgbClr val="595959"/>
              </a:buClr>
              <a:buFont typeface="Wingdings" charset="2"/>
              <a:buChar char=""/>
            </a:pPr>
            <a:r>
              <a:rPr b="0" lang="en-US" sz="2600" spc="-1" strike="noStrike">
                <a:solidFill>
                  <a:srgbClr val="595959"/>
                </a:solidFill>
                <a:latin typeface="Arial"/>
              </a:rPr>
              <a:t>Write a </a:t>
            </a:r>
            <a:r>
              <a:rPr b="0" lang="en-US" sz="2600" spc="-1" strike="noStrike">
                <a:solidFill>
                  <a:srgbClr val="ed7d31"/>
                </a:solidFill>
                <a:latin typeface="Arial"/>
              </a:rPr>
              <a:t>systematic mapping review </a:t>
            </a:r>
            <a:r>
              <a:rPr b="0" lang="en-US" sz="2600" spc="-1" strike="noStrike">
                <a:solidFill>
                  <a:srgbClr val="595959"/>
                </a:solidFill>
                <a:latin typeface="Arial"/>
              </a:rPr>
              <a:t>about this research topic</a:t>
            </a:r>
            <a:endParaRPr b="0" lang="en-US" sz="2600" spc="-1" strike="noStrike">
              <a:solidFill>
                <a:srgbClr val="000000"/>
              </a:solidFill>
              <a:latin typeface="Calibri"/>
            </a:endParaRPr>
          </a:p>
          <a:p>
            <a:pPr lvl="1" marL="685800" indent="-228240">
              <a:lnSpc>
                <a:spcPct val="150000"/>
              </a:lnSpc>
              <a:spcBef>
                <a:spcPts val="499"/>
              </a:spcBef>
              <a:buClr>
                <a:srgbClr val="595959"/>
              </a:buClr>
              <a:buFont typeface="Wingdings" charset="2"/>
              <a:buChar char=""/>
            </a:pPr>
            <a:r>
              <a:rPr b="0" lang="en-US" sz="2600" spc="-1" strike="noStrike">
                <a:solidFill>
                  <a:srgbClr val="595959"/>
                </a:solidFill>
                <a:latin typeface="Arial"/>
              </a:rPr>
              <a:t>Identify the main </a:t>
            </a:r>
            <a:r>
              <a:rPr b="0" lang="en-US" sz="2600" spc="-1" strike="noStrike">
                <a:solidFill>
                  <a:srgbClr val="ed7d31"/>
                </a:solidFill>
                <a:latin typeface="Arial"/>
              </a:rPr>
              <a:t>problems</a:t>
            </a:r>
            <a:r>
              <a:rPr b="0" lang="en-US" sz="2600" spc="-1" strike="noStrike">
                <a:solidFill>
                  <a:srgbClr val="595959"/>
                </a:solidFill>
                <a:latin typeface="Arial"/>
              </a:rPr>
              <a:t>, </a:t>
            </a:r>
            <a:r>
              <a:rPr b="0" lang="en-US" sz="2600" spc="-1" strike="noStrike">
                <a:solidFill>
                  <a:srgbClr val="ed7d31"/>
                </a:solidFill>
                <a:latin typeface="Arial"/>
              </a:rPr>
              <a:t>gaps</a:t>
            </a:r>
            <a:r>
              <a:rPr b="0" lang="en-US" sz="2600" spc="-1" strike="noStrike">
                <a:solidFill>
                  <a:srgbClr val="595959"/>
                </a:solidFill>
                <a:latin typeface="Arial"/>
              </a:rPr>
              <a:t> and </a:t>
            </a:r>
            <a:r>
              <a:rPr b="0" lang="en-US" sz="2600" spc="-1" strike="noStrike">
                <a:solidFill>
                  <a:srgbClr val="ed7d31"/>
                </a:solidFill>
                <a:latin typeface="Arial"/>
              </a:rPr>
              <a:t>opportunities</a:t>
            </a:r>
            <a:endParaRPr b="0" lang="en-US" sz="2600" spc="-1" strike="noStrike">
              <a:solidFill>
                <a:srgbClr val="000000"/>
              </a:solidFill>
              <a:latin typeface="Calibri"/>
            </a:endParaRPr>
          </a:p>
          <a:p>
            <a:pPr marL="514440" indent="-514080">
              <a:lnSpc>
                <a:spcPct val="170000"/>
              </a:lnSpc>
              <a:spcBef>
                <a:spcPts val="1001"/>
              </a:spcBef>
              <a:buClr>
                <a:srgbClr val="595959"/>
              </a:buClr>
              <a:buFont typeface="Calibri Light"/>
              <a:buAutoNum type="arabicPeriod"/>
            </a:pPr>
            <a:r>
              <a:rPr b="0" lang="en-US" sz="2800" spc="-1" strike="noStrike">
                <a:solidFill>
                  <a:srgbClr val="595959"/>
                </a:solidFill>
                <a:latin typeface="Arial"/>
              </a:rPr>
              <a:t>Select one or more problems, gaps and opportunities</a:t>
            </a:r>
            <a:endParaRPr b="0" lang="en-US" sz="2800" spc="-1" strike="noStrike">
              <a:solidFill>
                <a:srgbClr val="000000"/>
              </a:solidFill>
              <a:latin typeface="Calibri"/>
            </a:endParaRPr>
          </a:p>
          <a:p>
            <a:pPr marL="514440" indent="-514080">
              <a:lnSpc>
                <a:spcPct val="170000"/>
              </a:lnSpc>
              <a:spcBef>
                <a:spcPts val="1001"/>
              </a:spcBef>
              <a:buClr>
                <a:srgbClr val="595959"/>
              </a:buClr>
              <a:buFont typeface="Calibri Light"/>
              <a:buAutoNum type="arabicPeriod"/>
            </a:pPr>
            <a:r>
              <a:rPr b="0" lang="en-US" sz="2800" spc="-1" strike="noStrike">
                <a:solidFill>
                  <a:srgbClr val="595959"/>
                </a:solidFill>
                <a:latin typeface="Arial"/>
              </a:rPr>
              <a:t>Develop </a:t>
            </a:r>
            <a:r>
              <a:rPr b="0" lang="en-US" sz="2800" spc="-1" strike="noStrike">
                <a:solidFill>
                  <a:srgbClr val="ed7d31"/>
                </a:solidFill>
                <a:latin typeface="Arial"/>
              </a:rPr>
              <a:t>new learning models </a:t>
            </a:r>
            <a:r>
              <a:rPr b="0" lang="en-US" sz="2800" spc="-1" strike="noStrike">
                <a:solidFill>
                  <a:srgbClr val="595959"/>
                </a:solidFill>
                <a:latin typeface="Arial"/>
              </a:rPr>
              <a:t>to automatically predict severity level of bugs reports.</a:t>
            </a:r>
            <a:endParaRPr b="0" lang="en-US" sz="2800" spc="-1" strike="noStrike">
              <a:solidFill>
                <a:srgbClr val="000000"/>
              </a:solidFill>
              <a:latin typeface="Calibri"/>
            </a:endParaRPr>
          </a:p>
          <a:p>
            <a:pPr>
              <a:lnSpc>
                <a:spcPct val="170000"/>
              </a:lnSpc>
              <a:spcBef>
                <a:spcPts val="1001"/>
              </a:spcBef>
              <a:tabLst>
                <a:tab algn="l" pos="0"/>
              </a:tabLst>
            </a:pPr>
            <a:endParaRPr b="0" lang="en-US" sz="2800" spc="-1" strike="noStrike">
              <a:solidFill>
                <a:srgbClr val="000000"/>
              </a:solidFill>
              <a:latin typeface="Calibri"/>
            </a:endParaRPr>
          </a:p>
          <a:p>
            <a:pPr>
              <a:lnSpc>
                <a:spcPct val="170000"/>
              </a:lnSpc>
              <a:spcBef>
                <a:spcPts val="1001"/>
              </a:spcBef>
              <a:tabLst>
                <a:tab algn="l" pos="0"/>
              </a:tabLst>
            </a:pPr>
            <a:endParaRPr b="0" lang="en-US" sz="2800" spc="-1" strike="noStrike">
              <a:solidFill>
                <a:srgbClr val="000000"/>
              </a:solidFill>
              <a:latin typeface="Calibri"/>
            </a:endParaRPr>
          </a:p>
        </p:txBody>
      </p:sp>
      <p:sp>
        <p:nvSpPr>
          <p:cNvPr id="677"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3A75BEB6-54AA-4DAA-9B6A-04FBFF28911D}" type="slidenum">
              <a:rPr b="0" lang="en-US" sz="2800" spc="-1" strike="noStrike">
                <a:solidFill>
                  <a:srgbClr val="b4b4b4"/>
                </a:solidFill>
                <a:latin typeface="Calibri"/>
              </a:rPr>
              <a:t>&lt;number&gt;</a:t>
            </a:fld>
            <a:endParaRPr b="0" lang="en-US" sz="2800" spc="-1" strike="noStrike">
              <a:latin typeface="Times New Roman"/>
            </a:endParaRPr>
          </a:p>
        </p:txBody>
      </p:sp>
      <p:pic>
        <p:nvPicPr>
          <p:cNvPr id="678" name="Graphic 4" descr="Checkmark"/>
          <p:cNvPicPr/>
          <p:nvPr/>
        </p:nvPicPr>
        <p:blipFill>
          <a:blip r:embed="rId1"/>
          <a:stretch/>
        </p:blipFill>
        <p:spPr>
          <a:xfrm>
            <a:off x="9577800" y="1331280"/>
            <a:ext cx="420840" cy="420840"/>
          </a:xfrm>
          <a:prstGeom prst="rect">
            <a:avLst/>
          </a:prstGeom>
          <a:ln w="0">
            <a:noFill/>
          </a:ln>
        </p:spPr>
      </p:pic>
      <p:pic>
        <p:nvPicPr>
          <p:cNvPr id="679" name="Graphic 14" descr="Checkmark"/>
          <p:cNvPicPr/>
          <p:nvPr/>
        </p:nvPicPr>
        <p:blipFill>
          <a:blip r:embed="rId2"/>
          <a:stretch/>
        </p:blipFill>
        <p:spPr>
          <a:xfrm>
            <a:off x="9577800" y="3458520"/>
            <a:ext cx="420840" cy="4208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itle 1"/>
          <p:cNvSpPr txBox="1"/>
          <p:nvPr/>
        </p:nvSpPr>
        <p:spPr>
          <a:xfrm>
            <a:off x="372600" y="365040"/>
            <a:ext cx="1098072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Research Goals</a:t>
            </a:r>
            <a:endParaRPr b="0" lang="en-US" sz="4000" spc="-1" strike="noStrike">
              <a:solidFill>
                <a:srgbClr val="000000"/>
              </a:solidFill>
              <a:latin typeface="Calibri"/>
            </a:endParaRPr>
          </a:p>
        </p:txBody>
      </p:sp>
      <p:sp>
        <p:nvSpPr>
          <p:cNvPr id="166" name="Content Placeholder 2"/>
          <p:cNvSpPr txBox="1"/>
          <p:nvPr/>
        </p:nvSpPr>
        <p:spPr>
          <a:xfrm>
            <a:off x="612360" y="1161360"/>
            <a:ext cx="10980720" cy="5145120"/>
          </a:xfrm>
          <a:prstGeom prst="rect">
            <a:avLst/>
          </a:prstGeom>
          <a:noFill/>
          <a:ln w="0">
            <a:noFill/>
          </a:ln>
        </p:spPr>
        <p:txBody>
          <a:bodyPr>
            <a:normAutofit/>
          </a:bodyPr>
          <a:p>
            <a:pPr>
              <a:lnSpc>
                <a:spcPct val="150000"/>
              </a:lnSpc>
              <a:spcBef>
                <a:spcPts val="1001"/>
              </a:spcBef>
              <a:tabLst>
                <a:tab algn="l" pos="0"/>
              </a:tabLst>
            </a:pPr>
            <a:r>
              <a:rPr b="0" lang="en-US" sz="2800" spc="-1" strike="noStrike">
                <a:solidFill>
                  <a:srgbClr val="595959"/>
                </a:solidFill>
                <a:latin typeface="Arial"/>
              </a:rPr>
              <a:t>G1. Study of the state-of-the-art on bug severity prediction</a:t>
            </a:r>
            <a:endParaRPr b="0" lang="en-US" sz="2800" spc="-1" strike="noStrike">
              <a:solidFill>
                <a:srgbClr val="000000"/>
              </a:solidFill>
              <a:latin typeface="Calibri"/>
            </a:endParaRPr>
          </a:p>
          <a:p>
            <a:pPr marL="457200">
              <a:lnSpc>
                <a:spcPct val="150000"/>
              </a:lnSpc>
              <a:spcBef>
                <a:spcPts val="499"/>
              </a:spcBef>
              <a:tabLst>
                <a:tab algn="l" pos="0"/>
              </a:tabLst>
            </a:pPr>
            <a:r>
              <a:rPr b="0" lang="en-US" sz="2600" spc="-1" strike="noStrike">
                <a:solidFill>
                  <a:srgbClr val="595959"/>
                </a:solidFill>
                <a:latin typeface="Arial"/>
              </a:rPr>
              <a:t>G1.1 </a:t>
            </a:r>
            <a:r>
              <a:rPr b="0" lang="en-US" sz="2800" spc="-1" strike="noStrike">
                <a:solidFill>
                  <a:srgbClr val="595959"/>
                </a:solidFill>
                <a:latin typeface="Arial"/>
              </a:rPr>
              <a:t>–</a:t>
            </a:r>
            <a:r>
              <a:rPr b="0" lang="en-US" sz="2600" spc="-1" strike="noStrike">
                <a:solidFill>
                  <a:srgbClr val="595959"/>
                </a:solidFill>
                <a:latin typeface="Arial"/>
              </a:rPr>
              <a:t> Write a </a:t>
            </a:r>
            <a:r>
              <a:rPr b="0" lang="en-US" sz="2600" spc="-1" strike="noStrike">
                <a:solidFill>
                  <a:srgbClr val="ed7d31"/>
                </a:solidFill>
                <a:latin typeface="Arial"/>
              </a:rPr>
              <a:t>systematic mapping review</a:t>
            </a:r>
            <a:endParaRPr b="0" lang="en-US" sz="2600" spc="-1" strike="noStrike">
              <a:solidFill>
                <a:srgbClr val="000000"/>
              </a:solidFill>
              <a:latin typeface="Calibri"/>
            </a:endParaRPr>
          </a:p>
          <a:p>
            <a:pPr marL="457200">
              <a:lnSpc>
                <a:spcPct val="150000"/>
              </a:lnSpc>
              <a:spcBef>
                <a:spcPts val="499"/>
              </a:spcBef>
              <a:tabLst>
                <a:tab algn="l" pos="0"/>
              </a:tabLst>
            </a:pPr>
            <a:r>
              <a:rPr b="0" lang="en-US" sz="2600" spc="-1" strike="noStrike">
                <a:solidFill>
                  <a:srgbClr val="595959"/>
                </a:solidFill>
                <a:latin typeface="Arial"/>
              </a:rPr>
              <a:t>G1.2 </a:t>
            </a:r>
            <a:r>
              <a:rPr b="0" lang="en-US" sz="2800" spc="-1" strike="noStrike">
                <a:solidFill>
                  <a:srgbClr val="595959"/>
                </a:solidFill>
                <a:latin typeface="Arial"/>
              </a:rPr>
              <a:t>–</a:t>
            </a:r>
            <a:r>
              <a:rPr b="0" lang="en-US" sz="2600" spc="-1" strike="noStrike">
                <a:solidFill>
                  <a:srgbClr val="595959"/>
                </a:solidFill>
                <a:latin typeface="Arial"/>
              </a:rPr>
              <a:t> Identify the main </a:t>
            </a:r>
            <a:r>
              <a:rPr b="0" lang="en-US" sz="2600" spc="-1" strike="noStrike">
                <a:solidFill>
                  <a:srgbClr val="ed7d31"/>
                </a:solidFill>
                <a:latin typeface="Arial"/>
              </a:rPr>
              <a:t>problems </a:t>
            </a:r>
            <a:r>
              <a:rPr b="0" lang="en-US" sz="2600" spc="-1" strike="noStrike">
                <a:solidFill>
                  <a:srgbClr val="595959"/>
                </a:solidFill>
                <a:latin typeface="Arial"/>
              </a:rPr>
              <a:t>in this area</a:t>
            </a:r>
            <a:endParaRPr b="0" lang="en-US" sz="2600" spc="-1" strike="noStrike">
              <a:solidFill>
                <a:srgbClr val="000000"/>
              </a:solidFill>
              <a:latin typeface="Calibri"/>
            </a:endParaRPr>
          </a:p>
          <a:p>
            <a:pPr>
              <a:lnSpc>
                <a:spcPct val="170000"/>
              </a:lnSpc>
              <a:spcBef>
                <a:spcPts val="1001"/>
              </a:spcBef>
              <a:tabLst>
                <a:tab algn="l" pos="0"/>
              </a:tabLst>
            </a:pPr>
            <a:r>
              <a:rPr b="0" lang="en-US" sz="2800" spc="-1" strike="noStrike">
                <a:solidFill>
                  <a:srgbClr val="595959"/>
                </a:solidFill>
                <a:latin typeface="Arial"/>
              </a:rPr>
              <a:t>G2. Address one or more identified problems</a:t>
            </a:r>
            <a:endParaRPr b="0" lang="en-US" sz="2800" spc="-1" strike="noStrike">
              <a:solidFill>
                <a:srgbClr val="000000"/>
              </a:solidFill>
              <a:latin typeface="Calibri"/>
            </a:endParaRPr>
          </a:p>
          <a:p>
            <a:pPr marL="457200">
              <a:lnSpc>
                <a:spcPct val="150000"/>
              </a:lnSpc>
              <a:spcBef>
                <a:spcPts val="499"/>
              </a:spcBef>
              <a:tabLst>
                <a:tab algn="l" pos="0"/>
              </a:tabLst>
            </a:pPr>
            <a:r>
              <a:rPr b="0" lang="en-US" sz="2400" spc="-1" strike="noStrike">
                <a:solidFill>
                  <a:srgbClr val="595959"/>
                </a:solidFill>
                <a:latin typeface="Arial"/>
              </a:rPr>
              <a:t>G2.1 – Model </a:t>
            </a:r>
            <a:r>
              <a:rPr b="0" lang="en-US" sz="2400" spc="-1" strike="noStrike">
                <a:solidFill>
                  <a:srgbClr val="ed7d31"/>
                </a:solidFill>
                <a:latin typeface="Arial"/>
              </a:rPr>
              <a:t>temporal context </a:t>
            </a:r>
            <a:r>
              <a:rPr b="0" lang="en-US" sz="2400" spc="-1" strike="noStrike">
                <a:solidFill>
                  <a:srgbClr val="595959"/>
                </a:solidFill>
                <a:latin typeface="Arial"/>
              </a:rPr>
              <a:t>information of bug report </a:t>
            </a:r>
            <a:endParaRPr b="0" lang="en-US" sz="2400" spc="-1" strike="noStrike">
              <a:solidFill>
                <a:srgbClr val="000000"/>
              </a:solidFill>
              <a:latin typeface="Calibri"/>
            </a:endParaRPr>
          </a:p>
          <a:p>
            <a:pPr marL="457200">
              <a:lnSpc>
                <a:spcPct val="150000"/>
              </a:lnSpc>
              <a:spcBef>
                <a:spcPts val="499"/>
              </a:spcBef>
              <a:tabLst>
                <a:tab algn="l" pos="0"/>
              </a:tabLst>
            </a:pPr>
            <a:r>
              <a:rPr b="0" lang="en-US" sz="2400" spc="-1" strike="noStrike">
                <a:solidFill>
                  <a:srgbClr val="595959"/>
                </a:solidFill>
                <a:latin typeface="Arial"/>
              </a:rPr>
              <a:t>G2.2 – Address </a:t>
            </a:r>
            <a:r>
              <a:rPr b="0" lang="en-US" sz="2400" spc="-1" strike="noStrike">
                <a:solidFill>
                  <a:srgbClr val="ed7d31"/>
                </a:solidFill>
                <a:latin typeface="Arial"/>
              </a:rPr>
              <a:t>imbalanced</a:t>
            </a:r>
            <a:r>
              <a:rPr b="0" lang="en-US" sz="2400" spc="-1" strike="noStrike">
                <a:solidFill>
                  <a:srgbClr val="595959"/>
                </a:solidFill>
                <a:latin typeface="Arial"/>
              </a:rPr>
              <a:t> and </a:t>
            </a:r>
            <a:r>
              <a:rPr b="0" lang="en-US" sz="2400" spc="-1" strike="noStrike">
                <a:solidFill>
                  <a:srgbClr val="ed7d31"/>
                </a:solidFill>
                <a:latin typeface="Arial"/>
              </a:rPr>
              <a:t>high dimensional </a:t>
            </a:r>
            <a:r>
              <a:rPr b="0" lang="en-US" sz="2400" spc="-1" strike="noStrike">
                <a:solidFill>
                  <a:srgbClr val="595959"/>
                </a:solidFill>
                <a:latin typeface="Arial"/>
              </a:rPr>
              <a:t>data</a:t>
            </a:r>
            <a:endParaRPr b="0" lang="en-US" sz="2400" spc="-1" strike="noStrike">
              <a:solidFill>
                <a:srgbClr val="000000"/>
              </a:solidFill>
              <a:latin typeface="Calibri"/>
            </a:endParaRPr>
          </a:p>
          <a:p>
            <a:pPr marL="457200">
              <a:lnSpc>
                <a:spcPct val="150000"/>
              </a:lnSpc>
              <a:spcBef>
                <a:spcPts val="499"/>
              </a:spcBef>
              <a:tabLst>
                <a:tab algn="l" pos="0"/>
              </a:tabLst>
            </a:pPr>
            <a:r>
              <a:rPr b="0" lang="en-US" sz="2400" spc="-1" strike="noStrike">
                <a:solidFill>
                  <a:srgbClr val="595959"/>
                </a:solidFill>
                <a:latin typeface="Arial"/>
              </a:rPr>
              <a:t>G2.3 – </a:t>
            </a:r>
            <a:r>
              <a:rPr b="0" lang="en-US" sz="2400" spc="-1" strike="noStrike">
                <a:solidFill>
                  <a:srgbClr val="ed7d31"/>
                </a:solidFill>
                <a:latin typeface="Arial"/>
              </a:rPr>
              <a:t>Improve</a:t>
            </a:r>
            <a:r>
              <a:rPr b="0" lang="en-US" sz="2400" spc="-1" strike="noStrike">
                <a:solidFill>
                  <a:srgbClr val="595959"/>
                </a:solidFill>
                <a:latin typeface="Arial"/>
              </a:rPr>
              <a:t> the severity level </a:t>
            </a:r>
            <a:r>
              <a:rPr b="0" lang="en-US" sz="2400" spc="-1" strike="noStrike">
                <a:solidFill>
                  <a:srgbClr val="ed7d31"/>
                </a:solidFill>
                <a:latin typeface="Arial"/>
              </a:rPr>
              <a:t>predictors performance</a:t>
            </a:r>
            <a:endParaRPr b="0" lang="en-US" sz="2400" spc="-1" strike="noStrike">
              <a:solidFill>
                <a:srgbClr val="000000"/>
              </a:solidFill>
              <a:latin typeface="Calibri"/>
            </a:endParaRPr>
          </a:p>
          <a:p>
            <a:pPr>
              <a:lnSpc>
                <a:spcPct val="150000"/>
              </a:lnSpc>
              <a:spcBef>
                <a:spcPts val="1001"/>
              </a:spcBef>
              <a:tabLst>
                <a:tab algn="l" pos="0"/>
              </a:tabLst>
            </a:pPr>
            <a:endParaRPr b="0" lang="en-US" sz="2400" spc="-1" strike="noStrike">
              <a:solidFill>
                <a:srgbClr val="000000"/>
              </a:solidFill>
              <a:latin typeface="Calibri"/>
            </a:endParaRPr>
          </a:p>
          <a:p>
            <a:pPr marL="457200">
              <a:lnSpc>
                <a:spcPct val="150000"/>
              </a:lnSpc>
              <a:spcBef>
                <a:spcPts val="499"/>
              </a:spcBef>
              <a:tabLst>
                <a:tab algn="l" pos="0"/>
              </a:tabLst>
            </a:pPr>
            <a:endParaRPr b="0" lang="en-US" sz="2400" spc="-1" strike="noStrike">
              <a:solidFill>
                <a:srgbClr val="000000"/>
              </a:solidFill>
              <a:latin typeface="Calibri"/>
            </a:endParaRPr>
          </a:p>
        </p:txBody>
      </p:sp>
      <p:sp>
        <p:nvSpPr>
          <p:cNvPr id="167"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87B10666-BDB1-4AC3-9720-57C7B53FDD0A}" type="slidenum">
              <a:rPr b="0" lang="en-US" sz="2800" spc="-1" strike="noStrike">
                <a:solidFill>
                  <a:srgbClr val="b4b4b4"/>
                </a:solidFill>
                <a:latin typeface="Calibri"/>
              </a:rPr>
              <a:t>&lt;number&gt;</a:t>
            </a:fld>
            <a:endParaRPr b="0" lang="en-US" sz="2800" spc="-1" strike="noStrike">
              <a:latin typeface="Times New Roman"/>
            </a:endParaRPr>
          </a:p>
        </p:txBody>
      </p:sp>
      <p:pic>
        <p:nvPicPr>
          <p:cNvPr id="168" name="Graphic 4" descr="Checkmark"/>
          <p:cNvPicPr/>
          <p:nvPr/>
        </p:nvPicPr>
        <p:blipFill>
          <a:blip r:embed="rId1"/>
          <a:stretch/>
        </p:blipFill>
        <p:spPr>
          <a:xfrm>
            <a:off x="191160" y="1288800"/>
            <a:ext cx="420840" cy="42084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80" name="Title 12"/>
          <p:cNvSpPr txBox="1"/>
          <p:nvPr/>
        </p:nvSpPr>
        <p:spPr>
          <a:xfrm>
            <a:off x="372600" y="365040"/>
            <a:ext cx="11612880" cy="610560"/>
          </a:xfrm>
          <a:prstGeom prst="rect">
            <a:avLst/>
          </a:prstGeom>
          <a:noFill/>
          <a:ln w="0">
            <a:noFill/>
          </a:ln>
        </p:spPr>
        <p:txBody>
          <a:bodyPr anchor="ctr">
            <a:noAutofit/>
          </a:bodyPr>
          <a:p>
            <a:pPr>
              <a:lnSpc>
                <a:spcPct val="90000"/>
              </a:lnSpc>
            </a:pPr>
            <a:r>
              <a:rPr b="1" lang="en-US" sz="3600" spc="-1" strike="noStrike">
                <a:solidFill>
                  <a:srgbClr val="595959"/>
                </a:solidFill>
                <a:latin typeface="Arial"/>
              </a:rPr>
              <a:t>Research Activities</a:t>
            </a:r>
            <a:endParaRPr b="0" lang="en-US" sz="3600" spc="-1" strike="noStrike">
              <a:solidFill>
                <a:srgbClr val="000000"/>
              </a:solidFill>
              <a:latin typeface="Calibri"/>
            </a:endParaRPr>
          </a:p>
        </p:txBody>
      </p:sp>
      <p:sp>
        <p:nvSpPr>
          <p:cNvPr id="681" name="Oval 2"/>
          <p:cNvSpPr/>
          <p:nvPr/>
        </p:nvSpPr>
        <p:spPr>
          <a:xfrm>
            <a:off x="2563920" y="168552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82" name="TextBox 3"/>
          <p:cNvSpPr/>
          <p:nvPr/>
        </p:nvSpPr>
        <p:spPr>
          <a:xfrm>
            <a:off x="3062880" y="1685520"/>
            <a:ext cx="55166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FLOSS bug report repositories data exploration</a:t>
            </a:r>
            <a:endParaRPr b="0" lang="en-US" sz="2000" spc="-1" strike="noStrike">
              <a:latin typeface="Arial"/>
            </a:endParaRPr>
          </a:p>
        </p:txBody>
      </p:sp>
      <p:sp>
        <p:nvSpPr>
          <p:cNvPr id="683" name="Oval 6"/>
          <p:cNvSpPr/>
          <p:nvPr/>
        </p:nvSpPr>
        <p:spPr>
          <a:xfrm>
            <a:off x="2563920" y="233928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84" name="TextBox 7"/>
          <p:cNvSpPr/>
          <p:nvPr/>
        </p:nvSpPr>
        <p:spPr>
          <a:xfrm>
            <a:off x="3013200" y="2320200"/>
            <a:ext cx="70603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Preparing and performing experiments with machine learning</a:t>
            </a:r>
            <a:endParaRPr b="0" lang="en-US" sz="2000" spc="-1" strike="noStrike">
              <a:latin typeface="Arial"/>
            </a:endParaRPr>
          </a:p>
        </p:txBody>
      </p:sp>
      <p:sp>
        <p:nvSpPr>
          <p:cNvPr id="685" name="Oval 8"/>
          <p:cNvSpPr/>
          <p:nvPr/>
        </p:nvSpPr>
        <p:spPr>
          <a:xfrm>
            <a:off x="2562840" y="299304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86" name="TextBox 9"/>
          <p:cNvSpPr/>
          <p:nvPr/>
        </p:nvSpPr>
        <p:spPr>
          <a:xfrm>
            <a:off x="3009600" y="2972520"/>
            <a:ext cx="621324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Papers submission and learning with peers feedback </a:t>
            </a:r>
            <a:endParaRPr b="0" lang="en-US" sz="2000" spc="-1" strike="noStrike">
              <a:latin typeface="Arial"/>
            </a:endParaRPr>
          </a:p>
        </p:txBody>
      </p:sp>
      <p:sp>
        <p:nvSpPr>
          <p:cNvPr id="687" name="Oval 10"/>
          <p:cNvSpPr/>
          <p:nvPr/>
        </p:nvSpPr>
        <p:spPr>
          <a:xfrm>
            <a:off x="2562840" y="364680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88" name="TextBox 11"/>
          <p:cNvSpPr/>
          <p:nvPr/>
        </p:nvSpPr>
        <p:spPr>
          <a:xfrm>
            <a:off x="3049560" y="3643200"/>
            <a:ext cx="82414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Writing a mapping review to understand the state-of-the-art (submitted) </a:t>
            </a:r>
            <a:endParaRPr b="0" lang="en-US" sz="2000" spc="-1" strike="noStrike">
              <a:latin typeface="Arial"/>
            </a:endParaRPr>
          </a:p>
        </p:txBody>
      </p:sp>
      <p:sp>
        <p:nvSpPr>
          <p:cNvPr id="689" name="Oval 15"/>
          <p:cNvSpPr/>
          <p:nvPr/>
        </p:nvSpPr>
        <p:spPr>
          <a:xfrm>
            <a:off x="2544840" y="430056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90" name="TextBox 17"/>
          <p:cNvSpPr/>
          <p:nvPr/>
        </p:nvSpPr>
        <p:spPr>
          <a:xfrm>
            <a:off x="2984760" y="4345920"/>
            <a:ext cx="753732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Identifying the main problems, gaps and opportunities in this area</a:t>
            </a:r>
            <a:endParaRPr b="0" lang="en-US" sz="2000" spc="-1" strike="noStrike">
              <a:latin typeface="Arial"/>
            </a:endParaRPr>
          </a:p>
        </p:txBody>
      </p:sp>
      <p:sp>
        <p:nvSpPr>
          <p:cNvPr id="691" name="Oval 18"/>
          <p:cNvSpPr/>
          <p:nvPr/>
        </p:nvSpPr>
        <p:spPr>
          <a:xfrm>
            <a:off x="2544840" y="495432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92" name="TextBox 19"/>
          <p:cNvSpPr/>
          <p:nvPr/>
        </p:nvSpPr>
        <p:spPr>
          <a:xfrm>
            <a:off x="3037680" y="4966560"/>
            <a:ext cx="73728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Proposing new learning models to bug report severity prediction</a:t>
            </a:r>
            <a:endParaRPr b="0" lang="en-US" sz="2000" spc="-1" strike="noStrike">
              <a:latin typeface="Arial"/>
            </a:endParaRPr>
          </a:p>
        </p:txBody>
      </p:sp>
      <p:sp>
        <p:nvSpPr>
          <p:cNvPr id="693" name="Oval 20"/>
          <p:cNvSpPr/>
          <p:nvPr/>
        </p:nvSpPr>
        <p:spPr>
          <a:xfrm>
            <a:off x="2544840" y="5608080"/>
            <a:ext cx="394200" cy="394200"/>
          </a:xfrm>
          <a:prstGeom prst="ellipse">
            <a:avLst/>
          </a:prstGeom>
          <a:solidFill>
            <a:schemeClr val="bg2"/>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694" name="TextBox 21"/>
          <p:cNvSpPr/>
          <p:nvPr/>
        </p:nvSpPr>
        <p:spPr>
          <a:xfrm>
            <a:off x="3032640" y="5633280"/>
            <a:ext cx="79228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Implement, evaluating and publishing proposed new learning models</a:t>
            </a:r>
            <a:endParaRPr b="0" lang="en-US" sz="2000" spc="-1" strike="noStrike">
              <a:latin typeface="Arial"/>
            </a:endParaRPr>
          </a:p>
        </p:txBody>
      </p:sp>
      <p:sp>
        <p:nvSpPr>
          <p:cNvPr id="695" name="Straight Arrow Connector 22"/>
          <p:cNvSpPr/>
          <p:nvPr/>
        </p:nvSpPr>
        <p:spPr>
          <a:xfrm>
            <a:off x="2761200" y="207972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96" name="Straight Arrow Connector 25"/>
          <p:cNvSpPr/>
          <p:nvPr/>
        </p:nvSpPr>
        <p:spPr>
          <a:xfrm flipH="1">
            <a:off x="2760120" y="2733480"/>
            <a:ext cx="72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97" name="Straight Arrow Connector 29"/>
          <p:cNvSpPr/>
          <p:nvPr/>
        </p:nvSpPr>
        <p:spPr>
          <a:xfrm flipH="1">
            <a:off x="2759400" y="338724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98" name="Straight Arrow Connector 39"/>
          <p:cNvSpPr/>
          <p:nvPr/>
        </p:nvSpPr>
        <p:spPr>
          <a:xfrm flipH="1">
            <a:off x="2741400" y="4041360"/>
            <a:ext cx="1764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699" name="Straight Arrow Connector 42"/>
          <p:cNvSpPr/>
          <p:nvPr/>
        </p:nvSpPr>
        <p:spPr>
          <a:xfrm>
            <a:off x="2742120" y="469512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00" name="Straight Arrow Connector 45"/>
          <p:cNvSpPr/>
          <p:nvPr/>
        </p:nvSpPr>
        <p:spPr>
          <a:xfrm>
            <a:off x="2742120" y="534888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01" name="TextBox 48"/>
          <p:cNvSpPr/>
          <p:nvPr/>
        </p:nvSpPr>
        <p:spPr>
          <a:xfrm>
            <a:off x="438480" y="1685520"/>
            <a:ext cx="9597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2016/2</a:t>
            </a:r>
            <a:endParaRPr b="0" lang="en-US" sz="2000" spc="-1" strike="noStrike">
              <a:latin typeface="Arial"/>
            </a:endParaRPr>
          </a:p>
        </p:txBody>
      </p:sp>
      <p:sp>
        <p:nvSpPr>
          <p:cNvPr id="702" name="TextBox 49"/>
          <p:cNvSpPr/>
          <p:nvPr/>
        </p:nvSpPr>
        <p:spPr>
          <a:xfrm>
            <a:off x="1450800" y="4948560"/>
            <a:ext cx="98244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44546a"/>
                </a:solidFill>
                <a:latin typeface="Arial"/>
                <a:ea typeface="Tahoma"/>
              </a:rPr>
              <a:t>2018/2</a:t>
            </a:r>
            <a:endParaRPr b="0" lang="en-US" sz="2000" spc="-1" strike="noStrike">
              <a:latin typeface="Arial"/>
            </a:endParaRPr>
          </a:p>
        </p:txBody>
      </p:sp>
      <p:sp>
        <p:nvSpPr>
          <p:cNvPr id="703" name="TextBox 50"/>
          <p:cNvSpPr/>
          <p:nvPr/>
        </p:nvSpPr>
        <p:spPr>
          <a:xfrm>
            <a:off x="1348920" y="5608080"/>
            <a:ext cx="248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Tahoma"/>
              </a:rPr>
              <a:t> </a:t>
            </a:r>
            <a:endParaRPr b="0" lang="en-US" sz="1800" spc="-1" strike="noStrike">
              <a:latin typeface="Arial"/>
            </a:endParaRPr>
          </a:p>
        </p:txBody>
      </p:sp>
      <p:sp>
        <p:nvSpPr>
          <p:cNvPr id="704" name="TextBox 52"/>
          <p:cNvSpPr/>
          <p:nvPr/>
        </p:nvSpPr>
        <p:spPr>
          <a:xfrm>
            <a:off x="427320" y="5608080"/>
            <a:ext cx="209196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44546a"/>
                </a:solidFill>
                <a:latin typeface="Arial"/>
                <a:ea typeface="Tahoma"/>
              </a:rPr>
              <a:t>2018/2 - 2020/2 </a:t>
            </a:r>
            <a:endParaRPr b="0" lang="en-US" sz="2000" spc="-1" strike="noStrike">
              <a:latin typeface="Arial"/>
            </a:endParaRPr>
          </a:p>
        </p:txBody>
      </p:sp>
      <p:pic>
        <p:nvPicPr>
          <p:cNvPr id="705" name="Graphic 4" descr="Checkmark"/>
          <p:cNvPicPr/>
          <p:nvPr/>
        </p:nvPicPr>
        <p:blipFill>
          <a:blip r:embed="rId1"/>
          <a:stretch/>
        </p:blipFill>
        <p:spPr>
          <a:xfrm>
            <a:off x="2640600" y="1754640"/>
            <a:ext cx="243720" cy="243720"/>
          </a:xfrm>
          <a:prstGeom prst="rect">
            <a:avLst/>
          </a:prstGeom>
          <a:ln w="0">
            <a:noFill/>
          </a:ln>
        </p:spPr>
      </p:pic>
      <p:pic>
        <p:nvPicPr>
          <p:cNvPr id="706" name="Graphic 28" descr="Checkmark"/>
          <p:cNvPicPr/>
          <p:nvPr/>
        </p:nvPicPr>
        <p:blipFill>
          <a:blip r:embed="rId2"/>
          <a:stretch/>
        </p:blipFill>
        <p:spPr>
          <a:xfrm>
            <a:off x="2633760" y="2407680"/>
            <a:ext cx="243720" cy="243720"/>
          </a:xfrm>
          <a:prstGeom prst="rect">
            <a:avLst/>
          </a:prstGeom>
          <a:ln w="0">
            <a:noFill/>
          </a:ln>
        </p:spPr>
      </p:pic>
      <p:pic>
        <p:nvPicPr>
          <p:cNvPr id="707" name="Graphic 30" descr="Checkmark"/>
          <p:cNvPicPr/>
          <p:nvPr/>
        </p:nvPicPr>
        <p:blipFill>
          <a:blip r:embed="rId3"/>
          <a:stretch/>
        </p:blipFill>
        <p:spPr>
          <a:xfrm>
            <a:off x="2642760" y="3062160"/>
            <a:ext cx="243720" cy="243720"/>
          </a:xfrm>
          <a:prstGeom prst="rect">
            <a:avLst/>
          </a:prstGeom>
          <a:ln w="0">
            <a:noFill/>
          </a:ln>
        </p:spPr>
      </p:pic>
      <p:pic>
        <p:nvPicPr>
          <p:cNvPr id="708" name="Graphic 31" descr="Checkmark"/>
          <p:cNvPicPr/>
          <p:nvPr/>
        </p:nvPicPr>
        <p:blipFill>
          <a:blip r:embed="rId4"/>
          <a:stretch/>
        </p:blipFill>
        <p:spPr>
          <a:xfrm>
            <a:off x="2651760" y="3716280"/>
            <a:ext cx="243720" cy="243720"/>
          </a:xfrm>
          <a:prstGeom prst="rect">
            <a:avLst/>
          </a:prstGeom>
          <a:ln w="0">
            <a:noFill/>
          </a:ln>
        </p:spPr>
      </p:pic>
      <p:pic>
        <p:nvPicPr>
          <p:cNvPr id="709" name="Graphic 32" descr="Checkmark"/>
          <p:cNvPicPr/>
          <p:nvPr/>
        </p:nvPicPr>
        <p:blipFill>
          <a:blip r:embed="rId5"/>
          <a:stretch/>
        </p:blipFill>
        <p:spPr>
          <a:xfrm>
            <a:off x="2642760" y="4388760"/>
            <a:ext cx="243720" cy="243720"/>
          </a:xfrm>
          <a:prstGeom prst="rect">
            <a:avLst/>
          </a:prstGeom>
          <a:ln w="0">
            <a:noFill/>
          </a:ln>
        </p:spPr>
      </p:pic>
      <p:pic>
        <p:nvPicPr>
          <p:cNvPr id="710" name="Graphic 33" descr="Checkmark"/>
          <p:cNvPicPr/>
          <p:nvPr/>
        </p:nvPicPr>
        <p:blipFill>
          <a:blip r:embed="rId6"/>
          <a:stretch/>
        </p:blipFill>
        <p:spPr>
          <a:xfrm>
            <a:off x="2624760" y="5034240"/>
            <a:ext cx="243720" cy="243720"/>
          </a:xfrm>
          <a:prstGeom prst="rect">
            <a:avLst/>
          </a:prstGeom>
          <a:ln w="0">
            <a:noFill/>
          </a:ln>
        </p:spPr>
      </p:pic>
      <p:sp>
        <p:nvSpPr>
          <p:cNvPr id="711"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7F69B860-CDE8-4DAF-8E9D-C6A48991ACA1}"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12" name="Title 3"/>
          <p:cNvSpPr txBox="1"/>
          <p:nvPr/>
        </p:nvSpPr>
        <p:spPr>
          <a:xfrm>
            <a:off x="372600" y="365040"/>
            <a:ext cx="10515240" cy="934920"/>
          </a:xfrm>
          <a:prstGeom prst="rect">
            <a:avLst/>
          </a:prstGeom>
          <a:noFill/>
          <a:ln w="0">
            <a:noFill/>
          </a:ln>
        </p:spPr>
        <p:txBody>
          <a:bodyPr anchor="ctr">
            <a:normAutofit fontScale="47000"/>
          </a:bodyPr>
          <a:p>
            <a:pPr>
              <a:lnSpc>
                <a:spcPct val="90000"/>
              </a:lnSpc>
            </a:pPr>
            <a:r>
              <a:rPr b="1" lang="en-US" sz="4000" spc="-1" strike="noStrike">
                <a:solidFill>
                  <a:srgbClr val="595959"/>
                </a:solidFill>
                <a:latin typeface="Arial"/>
              </a:rPr>
              <a:t>Main Research Goal:</a:t>
            </a:r>
            <a:br/>
            <a:r>
              <a:rPr b="1" lang="en-US" sz="3100" spc="-1" strike="noStrike">
                <a:solidFill>
                  <a:srgbClr val="5b9bd5"/>
                </a:solidFill>
                <a:latin typeface="Arial"/>
                <a:ea typeface="Tahoma"/>
              </a:rPr>
              <a:t>Our New Learning Models Will Based on Three Hypothesis</a:t>
            </a:r>
            <a:r>
              <a:rPr b="1" lang="en-US" sz="3600" spc="-1" strike="noStrike">
                <a:solidFill>
                  <a:srgbClr val="5b9bd5"/>
                </a:solidFill>
                <a:latin typeface="Arial"/>
                <a:ea typeface="Tahoma"/>
              </a:rPr>
              <a:t> </a:t>
            </a:r>
            <a:endParaRPr b="0" lang="en-US" sz="3600" spc="-1" strike="noStrike">
              <a:solidFill>
                <a:srgbClr val="000000"/>
              </a:solidFill>
              <a:latin typeface="Calibri"/>
            </a:endParaRPr>
          </a:p>
        </p:txBody>
      </p:sp>
      <p:sp>
        <p:nvSpPr>
          <p:cNvPr id="713" name="TextBox 10"/>
          <p:cNvSpPr/>
          <p:nvPr/>
        </p:nvSpPr>
        <p:spPr>
          <a:xfrm>
            <a:off x="498600" y="1695960"/>
            <a:ext cx="11105280" cy="2283120"/>
          </a:xfrm>
          <a:prstGeom prst="rect">
            <a:avLst/>
          </a:prstGeom>
          <a:noFill/>
          <a:ln w="0">
            <a:noFill/>
          </a:ln>
        </p:spPr>
        <p:style>
          <a:lnRef idx="0"/>
          <a:fillRef idx="0"/>
          <a:effectRef idx="0"/>
          <a:fontRef idx="minor"/>
        </p:style>
        <p:txBody>
          <a:bodyPr lIns="90000" rIns="90000" tIns="45000" bIns="45000">
            <a:spAutoFit/>
          </a:bodyPr>
          <a:p>
            <a:pPr marL="457200" indent="-456840">
              <a:lnSpc>
                <a:spcPct val="150000"/>
              </a:lnSpc>
              <a:buClr>
                <a:srgbClr val="5b9bd5"/>
              </a:buClr>
              <a:buSzPct val="120000"/>
              <a:buFont typeface="Wingdings" charset="2"/>
              <a:buChar char=""/>
            </a:pPr>
            <a:r>
              <a:rPr b="0" lang="en-US" sz="3200" spc="-1" strike="noStrike">
                <a:solidFill>
                  <a:srgbClr val="44546a"/>
                </a:solidFill>
                <a:latin typeface="Arial"/>
                <a:ea typeface="Tahoma"/>
              </a:rPr>
              <a:t>Temporal context of bug reports</a:t>
            </a:r>
            <a:endParaRPr b="0" lang="en-US" sz="3200" spc="-1" strike="noStrike">
              <a:latin typeface="Arial"/>
            </a:endParaRPr>
          </a:p>
          <a:p>
            <a:pPr marL="457200" indent="-456840">
              <a:lnSpc>
                <a:spcPct val="150000"/>
              </a:lnSpc>
              <a:buClr>
                <a:srgbClr val="5b9bd5"/>
              </a:buClr>
              <a:buSzPct val="120000"/>
              <a:buFont typeface="Wingdings" charset="2"/>
              <a:buChar char=""/>
            </a:pPr>
            <a:r>
              <a:rPr b="0" lang="en-US" sz="3200" spc="-1" strike="noStrike">
                <a:solidFill>
                  <a:srgbClr val="44546a"/>
                </a:solidFill>
                <a:latin typeface="Arial"/>
                <a:ea typeface="Tahoma"/>
              </a:rPr>
              <a:t>Novel feature selection methods</a:t>
            </a:r>
            <a:endParaRPr b="0" lang="en-US" sz="3200" spc="-1" strike="noStrike">
              <a:latin typeface="Arial"/>
            </a:endParaRPr>
          </a:p>
          <a:p>
            <a:pPr marL="457200" indent="-456840">
              <a:lnSpc>
                <a:spcPct val="150000"/>
              </a:lnSpc>
              <a:buClr>
                <a:srgbClr val="5b9bd5"/>
              </a:buClr>
              <a:buSzPct val="120000"/>
              <a:buFont typeface="Wingdings" charset="2"/>
              <a:buChar char=""/>
            </a:pPr>
            <a:r>
              <a:rPr b="0" lang="en-US" sz="3200" spc="-1" strike="noStrike">
                <a:solidFill>
                  <a:srgbClr val="44546a"/>
                </a:solidFill>
                <a:latin typeface="Arial"/>
                <a:ea typeface="Tahoma"/>
              </a:rPr>
              <a:t>Data-driven methods</a:t>
            </a:r>
            <a:endParaRPr b="0" lang="en-US" sz="3200" spc="-1" strike="noStrike">
              <a:latin typeface="Arial"/>
            </a:endParaRPr>
          </a:p>
        </p:txBody>
      </p:sp>
      <p:sp>
        <p:nvSpPr>
          <p:cNvPr id="714"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74139196-8C07-48E6-9F59-6D25823FF99F}"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15" name="Title 3"/>
          <p:cNvSpPr txBox="1"/>
          <p:nvPr/>
        </p:nvSpPr>
        <p:spPr>
          <a:xfrm>
            <a:off x="372600" y="365040"/>
            <a:ext cx="11478240" cy="934920"/>
          </a:xfrm>
          <a:prstGeom prst="rect">
            <a:avLst/>
          </a:prstGeom>
          <a:noFill/>
          <a:ln w="0">
            <a:noFill/>
          </a:ln>
        </p:spPr>
        <p:txBody>
          <a:bodyPr anchor="ctr">
            <a:normAutofit/>
          </a:bodyPr>
          <a:p>
            <a:pPr>
              <a:lnSpc>
                <a:spcPct val="90000"/>
              </a:lnSpc>
            </a:pPr>
            <a:r>
              <a:rPr b="1" lang="en-US" sz="4000" spc="-1" strike="noStrike">
                <a:solidFill>
                  <a:srgbClr val="595959"/>
                </a:solidFill>
                <a:latin typeface="Arial"/>
              </a:rPr>
              <a:t>Temporal Context of Bug Reports:</a:t>
            </a:r>
            <a:endParaRPr b="0" lang="en-US" sz="4000" spc="-1" strike="noStrike">
              <a:solidFill>
                <a:srgbClr val="000000"/>
              </a:solidFill>
              <a:latin typeface="Calibri"/>
            </a:endParaRPr>
          </a:p>
        </p:txBody>
      </p:sp>
      <p:pic>
        <p:nvPicPr>
          <p:cNvPr id="716" name="Picture 1" descr=""/>
          <p:cNvPicPr/>
          <p:nvPr/>
        </p:nvPicPr>
        <p:blipFill>
          <a:blip r:embed="rId1"/>
          <a:stretch/>
        </p:blipFill>
        <p:spPr>
          <a:xfrm>
            <a:off x="533520" y="1621440"/>
            <a:ext cx="9169560" cy="4734720"/>
          </a:xfrm>
          <a:prstGeom prst="rect">
            <a:avLst/>
          </a:prstGeom>
          <a:ln w="0">
            <a:noFill/>
          </a:ln>
        </p:spPr>
      </p:pic>
      <p:sp>
        <p:nvSpPr>
          <p:cNvPr id="717" name="Oval 4"/>
          <p:cNvSpPr/>
          <p:nvPr/>
        </p:nvSpPr>
        <p:spPr>
          <a:xfrm>
            <a:off x="9798840" y="2067120"/>
            <a:ext cx="1554840" cy="1378800"/>
          </a:xfrm>
          <a:prstGeom prst="ellipse">
            <a:avLst/>
          </a:prstGeom>
          <a:solidFill>
            <a:schemeClr val="bg1"/>
          </a:solidFill>
          <a:ln w="38100">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800" spc="-1" strike="noStrike">
                <a:solidFill>
                  <a:srgbClr val="44546a"/>
                </a:solidFill>
                <a:latin typeface="Calibri"/>
              </a:rPr>
              <a:t>7538</a:t>
            </a:r>
            <a:endParaRPr b="0" lang="en-US" sz="2800" spc="-1" strike="noStrike">
              <a:latin typeface="Arial"/>
            </a:endParaRPr>
          </a:p>
          <a:p>
            <a:pPr algn="ctr">
              <a:lnSpc>
                <a:spcPct val="100000"/>
              </a:lnSpc>
            </a:pPr>
            <a:r>
              <a:rPr b="0" lang="en-US" sz="1400" spc="-1" strike="noStrike">
                <a:solidFill>
                  <a:srgbClr val="44546a"/>
                </a:solidFill>
                <a:latin typeface="Calibri"/>
              </a:rPr>
              <a:t>bug reports</a:t>
            </a:r>
            <a:endParaRPr b="0" lang="en-US" sz="1400" spc="-1" strike="noStrike">
              <a:latin typeface="Arial"/>
            </a:endParaRPr>
          </a:p>
          <a:p>
            <a:pPr algn="ctr">
              <a:lnSpc>
                <a:spcPct val="100000"/>
              </a:lnSpc>
            </a:pPr>
            <a:r>
              <a:rPr b="0" lang="en-US" sz="1400" spc="-1" strike="noStrike">
                <a:solidFill>
                  <a:srgbClr val="44546a"/>
                </a:solidFill>
                <a:latin typeface="Calibri"/>
              </a:rPr>
              <a:t>CASSANDRA</a:t>
            </a:r>
            <a:endParaRPr b="0" lang="en-US" sz="1400" spc="-1" strike="noStrike">
              <a:latin typeface="Arial"/>
            </a:endParaRPr>
          </a:p>
        </p:txBody>
      </p:sp>
      <p:sp>
        <p:nvSpPr>
          <p:cNvPr id="718" name="TextBox 2"/>
          <p:cNvSpPr/>
          <p:nvPr/>
        </p:nvSpPr>
        <p:spPr>
          <a:xfrm>
            <a:off x="6761160" y="4995000"/>
            <a:ext cx="3364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44546a"/>
                </a:solidFill>
                <a:latin typeface="Calibri"/>
              </a:rPr>
              <a:t>Source: our experiments</a:t>
            </a:r>
            <a:endParaRPr b="0" lang="en-US" sz="1800" spc="-1" strike="noStrike">
              <a:latin typeface="Arial"/>
            </a:endParaRPr>
          </a:p>
        </p:txBody>
      </p:sp>
      <p:sp>
        <p:nvSpPr>
          <p:cNvPr id="719" name="Slide Number Placeholder 9"/>
          <p:cNvSpPr txBox="1"/>
          <p:nvPr/>
        </p:nvSpPr>
        <p:spPr>
          <a:xfrm>
            <a:off x="10886400" y="6306840"/>
            <a:ext cx="948960" cy="364680"/>
          </a:xfrm>
          <a:prstGeom prst="rect">
            <a:avLst/>
          </a:prstGeom>
          <a:noFill/>
          <a:ln w="0">
            <a:noFill/>
          </a:ln>
        </p:spPr>
        <p:txBody>
          <a:bodyPr anchor="ctr">
            <a:noAutofit/>
          </a:bodyPr>
          <a:p>
            <a:pPr algn="r">
              <a:lnSpc>
                <a:spcPct val="100000"/>
              </a:lnSpc>
            </a:pPr>
            <a:fld id="{8EE61E3D-78FE-4A9C-9692-D7B5EA0D4D84}"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20" name="Title 3"/>
          <p:cNvSpPr txBox="1"/>
          <p:nvPr/>
        </p:nvSpPr>
        <p:spPr>
          <a:xfrm>
            <a:off x="372600" y="365040"/>
            <a:ext cx="10515240" cy="934920"/>
          </a:xfrm>
          <a:prstGeom prst="rect">
            <a:avLst/>
          </a:prstGeom>
          <a:noFill/>
          <a:ln w="0">
            <a:noFill/>
          </a:ln>
        </p:spPr>
        <p:txBody>
          <a:bodyPr anchor="ctr">
            <a:normAutofit fontScale="44000"/>
          </a:bodyPr>
          <a:p>
            <a:pPr>
              <a:lnSpc>
                <a:spcPct val="90000"/>
              </a:lnSpc>
            </a:pPr>
            <a:r>
              <a:rPr b="1" lang="en-US" sz="4000" spc="-1" strike="noStrike">
                <a:solidFill>
                  <a:srgbClr val="595959"/>
                </a:solidFill>
                <a:latin typeface="Arial"/>
              </a:rPr>
              <a:t>Research Activity:</a:t>
            </a:r>
            <a:br/>
            <a:r>
              <a:rPr b="1" lang="en-US" sz="3600" spc="-1" strike="noStrike">
                <a:solidFill>
                  <a:srgbClr val="5b9bd5"/>
                </a:solidFill>
                <a:latin typeface="Arial"/>
                <a:ea typeface="Tahoma"/>
              </a:rPr>
              <a:t>Identifying main problems, gaps e opportunities</a:t>
            </a:r>
            <a:endParaRPr b="0" lang="en-US" sz="3600" spc="-1" strike="noStrike">
              <a:solidFill>
                <a:srgbClr val="000000"/>
              </a:solidFill>
              <a:latin typeface="Calibri"/>
            </a:endParaRPr>
          </a:p>
        </p:txBody>
      </p:sp>
      <p:sp>
        <p:nvSpPr>
          <p:cNvPr id="721" name="TextBox 10"/>
          <p:cNvSpPr/>
          <p:nvPr/>
        </p:nvSpPr>
        <p:spPr>
          <a:xfrm>
            <a:off x="498600" y="1695960"/>
            <a:ext cx="11105280" cy="1871640"/>
          </a:xfrm>
          <a:prstGeom prst="rect">
            <a:avLst/>
          </a:prstGeom>
          <a:noFill/>
          <a:ln w="0">
            <a:noFill/>
          </a:ln>
        </p:spPr>
        <p:style>
          <a:lnRef idx="0"/>
          <a:fillRef idx="0"/>
          <a:effectRef idx="0"/>
          <a:fontRef idx="minor"/>
        </p:style>
        <p:txBody>
          <a:bodyPr lIns="90000" rIns="90000" tIns="45000" bIns="45000">
            <a:spAutoFit/>
          </a:bodyPr>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Modeling temporal context of bug reports</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Feature selection in imbalance and high dimensionality data</a:t>
            </a:r>
            <a:endParaRPr b="0" lang="en-US" sz="2600" spc="-1" strike="noStrike">
              <a:latin typeface="Arial"/>
            </a:endParaRPr>
          </a:p>
          <a:p>
            <a:pPr marL="343080" indent="-342720">
              <a:lnSpc>
                <a:spcPct val="150000"/>
              </a:lnSpc>
              <a:buClr>
                <a:srgbClr val="5b9bd5"/>
              </a:buClr>
              <a:buSzPct val="120000"/>
              <a:buFont typeface="Apple Symbols"/>
              <a:buChar char="⌗"/>
            </a:pPr>
            <a:r>
              <a:rPr b="0" lang="en-US" sz="2600" spc="-1" strike="noStrike">
                <a:solidFill>
                  <a:srgbClr val="44546a"/>
                </a:solidFill>
                <a:latin typeface="Arial"/>
                <a:ea typeface="Tahoma"/>
              </a:rPr>
              <a:t>Investigating data-driven methods to predict bug severity repository</a:t>
            </a:r>
            <a:endParaRPr b="0" lang="en-US" sz="2600" spc="-1" strike="noStrike">
              <a:latin typeface="Arial"/>
            </a:endParaRPr>
          </a:p>
        </p:txBody>
      </p:sp>
      <p:sp>
        <p:nvSpPr>
          <p:cNvPr id="722"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3AAE9EF0-1022-4289-9887-A4760E10D7CC}"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23" name="Title 12"/>
          <p:cNvSpPr txBox="1"/>
          <p:nvPr/>
        </p:nvSpPr>
        <p:spPr>
          <a:xfrm>
            <a:off x="372600" y="365040"/>
            <a:ext cx="11612880" cy="610560"/>
          </a:xfrm>
          <a:prstGeom prst="rect">
            <a:avLst/>
          </a:prstGeom>
          <a:noFill/>
          <a:ln w="0">
            <a:noFill/>
          </a:ln>
        </p:spPr>
        <p:txBody>
          <a:bodyPr anchor="ctr">
            <a:noAutofit/>
          </a:bodyPr>
          <a:p>
            <a:pPr>
              <a:lnSpc>
                <a:spcPct val="90000"/>
              </a:lnSpc>
            </a:pPr>
            <a:r>
              <a:rPr b="1" lang="en-US" sz="3600" spc="-1" strike="noStrike">
                <a:solidFill>
                  <a:srgbClr val="595959"/>
                </a:solidFill>
                <a:latin typeface="Arial"/>
              </a:rPr>
              <a:t>Research Activities Done</a:t>
            </a:r>
            <a:endParaRPr b="0" lang="en-US" sz="3600" spc="-1" strike="noStrike">
              <a:solidFill>
                <a:srgbClr val="000000"/>
              </a:solidFill>
              <a:latin typeface="Calibri"/>
            </a:endParaRPr>
          </a:p>
        </p:txBody>
      </p:sp>
      <p:sp>
        <p:nvSpPr>
          <p:cNvPr id="724" name="Oval 2"/>
          <p:cNvSpPr/>
          <p:nvPr/>
        </p:nvSpPr>
        <p:spPr>
          <a:xfrm>
            <a:off x="2945520" y="200016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25" name="TextBox 3"/>
          <p:cNvSpPr/>
          <p:nvPr/>
        </p:nvSpPr>
        <p:spPr>
          <a:xfrm>
            <a:off x="3356280" y="2000160"/>
            <a:ext cx="49222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Exploration of bug report repositories data</a:t>
            </a:r>
            <a:endParaRPr b="0" lang="en-US" sz="2000" spc="-1" strike="noStrike">
              <a:latin typeface="Arial"/>
            </a:endParaRPr>
          </a:p>
        </p:txBody>
      </p:sp>
      <p:sp>
        <p:nvSpPr>
          <p:cNvPr id="726" name="Oval 6"/>
          <p:cNvSpPr/>
          <p:nvPr/>
        </p:nvSpPr>
        <p:spPr>
          <a:xfrm>
            <a:off x="2945520" y="265392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27" name="TextBox 7"/>
          <p:cNvSpPr/>
          <p:nvPr/>
        </p:nvSpPr>
        <p:spPr>
          <a:xfrm>
            <a:off x="3352680" y="2634840"/>
            <a:ext cx="35794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Machine learning experiments</a:t>
            </a:r>
            <a:endParaRPr b="0" lang="en-US" sz="2000" spc="-1" strike="noStrike">
              <a:latin typeface="Arial"/>
            </a:endParaRPr>
          </a:p>
        </p:txBody>
      </p:sp>
      <p:sp>
        <p:nvSpPr>
          <p:cNvPr id="728" name="Oval 8"/>
          <p:cNvSpPr/>
          <p:nvPr/>
        </p:nvSpPr>
        <p:spPr>
          <a:xfrm>
            <a:off x="2944440" y="330768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29" name="TextBox 9"/>
          <p:cNvSpPr/>
          <p:nvPr/>
        </p:nvSpPr>
        <p:spPr>
          <a:xfrm>
            <a:off x="3425040" y="3287520"/>
            <a:ext cx="608508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Paper submission and learning with peers feedback </a:t>
            </a:r>
            <a:endParaRPr b="0" lang="en-US" sz="2000" spc="-1" strike="noStrike">
              <a:latin typeface="Arial"/>
            </a:endParaRPr>
          </a:p>
        </p:txBody>
      </p:sp>
      <p:sp>
        <p:nvSpPr>
          <p:cNvPr id="730" name="Oval 10"/>
          <p:cNvSpPr/>
          <p:nvPr/>
        </p:nvSpPr>
        <p:spPr>
          <a:xfrm>
            <a:off x="2944440" y="396144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31" name="TextBox 11"/>
          <p:cNvSpPr/>
          <p:nvPr/>
        </p:nvSpPr>
        <p:spPr>
          <a:xfrm>
            <a:off x="3355200" y="3958200"/>
            <a:ext cx="44499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Writing a mapping review (submitted) </a:t>
            </a:r>
            <a:endParaRPr b="0" lang="en-US" sz="2000" spc="-1" strike="noStrike">
              <a:latin typeface="Arial"/>
            </a:endParaRPr>
          </a:p>
        </p:txBody>
      </p:sp>
      <p:sp>
        <p:nvSpPr>
          <p:cNvPr id="732" name="Oval 18"/>
          <p:cNvSpPr/>
          <p:nvPr/>
        </p:nvSpPr>
        <p:spPr>
          <a:xfrm>
            <a:off x="2941200" y="4649760"/>
            <a:ext cx="394200" cy="394200"/>
          </a:xfrm>
          <a:prstGeom prst="ellipse">
            <a:avLst/>
          </a:prstGeom>
          <a:solidFill>
            <a:schemeClr val="accent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733" name="TextBox 19"/>
          <p:cNvSpPr/>
          <p:nvPr/>
        </p:nvSpPr>
        <p:spPr>
          <a:xfrm>
            <a:off x="3434040" y="4661640"/>
            <a:ext cx="737280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595959"/>
                </a:solidFill>
                <a:latin typeface="Arial"/>
                <a:ea typeface="Tahoma"/>
              </a:rPr>
              <a:t>Proposing new learning models to bug report severity prediction</a:t>
            </a:r>
            <a:endParaRPr b="0" lang="en-US" sz="2000" spc="-1" strike="noStrike">
              <a:latin typeface="Arial"/>
            </a:endParaRPr>
          </a:p>
        </p:txBody>
      </p:sp>
      <p:sp>
        <p:nvSpPr>
          <p:cNvPr id="734" name="Straight Arrow Connector 22"/>
          <p:cNvSpPr/>
          <p:nvPr/>
        </p:nvSpPr>
        <p:spPr>
          <a:xfrm>
            <a:off x="3142800" y="239472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35" name="Straight Arrow Connector 25"/>
          <p:cNvSpPr/>
          <p:nvPr/>
        </p:nvSpPr>
        <p:spPr>
          <a:xfrm flipH="1">
            <a:off x="3141720" y="3048480"/>
            <a:ext cx="72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36" name="Straight Arrow Connector 29"/>
          <p:cNvSpPr/>
          <p:nvPr/>
        </p:nvSpPr>
        <p:spPr>
          <a:xfrm flipH="1">
            <a:off x="3141000" y="3702240"/>
            <a:ext cx="360" cy="25884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37" name="Straight Arrow Connector 39"/>
          <p:cNvSpPr/>
          <p:nvPr/>
        </p:nvSpPr>
        <p:spPr>
          <a:xfrm flipH="1">
            <a:off x="3138480" y="4356000"/>
            <a:ext cx="2880" cy="293400"/>
          </a:xfrm>
          <a:custGeom>
            <a:avLst/>
            <a:gdLst/>
            <a:ahLst/>
            <a:rect l="l" t="t" r="r" b="b"/>
            <a:pathLst>
              <a:path w="21600" h="21600">
                <a:moveTo>
                  <a:pt x="0" y="0"/>
                </a:moveTo>
                <a:lnTo>
                  <a:pt x="21600" y="21600"/>
                </a:lnTo>
              </a:path>
            </a:pathLst>
          </a:custGeom>
          <a:noFill/>
          <a:ln w="38100">
            <a:solidFill>
              <a:srgbClr val="44546a"/>
            </a:solidFill>
            <a:tailEnd len="med" type="arrow" w="med"/>
          </a:ln>
        </p:spPr>
        <p:style>
          <a:lnRef idx="1">
            <a:schemeClr val="accent1"/>
          </a:lnRef>
          <a:fillRef idx="0">
            <a:schemeClr val="accent1"/>
          </a:fillRef>
          <a:effectRef idx="0">
            <a:schemeClr val="accent1"/>
          </a:effectRef>
          <a:fontRef idx="minor"/>
        </p:style>
      </p:sp>
      <p:sp>
        <p:nvSpPr>
          <p:cNvPr id="738" name="TextBox 48"/>
          <p:cNvSpPr/>
          <p:nvPr/>
        </p:nvSpPr>
        <p:spPr>
          <a:xfrm>
            <a:off x="1935360" y="2026080"/>
            <a:ext cx="9597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44546a"/>
                </a:solidFill>
                <a:latin typeface="Arial"/>
                <a:ea typeface="Tahoma"/>
              </a:rPr>
              <a:t>2016/2</a:t>
            </a:r>
            <a:endParaRPr b="0" lang="en-US" sz="2000" spc="-1" strike="noStrike">
              <a:latin typeface="Arial"/>
            </a:endParaRPr>
          </a:p>
        </p:txBody>
      </p:sp>
      <p:sp>
        <p:nvSpPr>
          <p:cNvPr id="739" name="TextBox 49"/>
          <p:cNvSpPr/>
          <p:nvPr/>
        </p:nvSpPr>
        <p:spPr>
          <a:xfrm>
            <a:off x="1870920" y="4644000"/>
            <a:ext cx="982440" cy="395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44546a"/>
                </a:solidFill>
                <a:latin typeface="Arial"/>
                <a:ea typeface="Tahoma"/>
              </a:rPr>
              <a:t>2018/2</a:t>
            </a:r>
            <a:endParaRPr b="0" lang="en-US" sz="2000" spc="-1" strike="noStrike">
              <a:latin typeface="Arial"/>
            </a:endParaRPr>
          </a:p>
        </p:txBody>
      </p:sp>
      <p:sp>
        <p:nvSpPr>
          <p:cNvPr id="740" name="TextBox 50"/>
          <p:cNvSpPr/>
          <p:nvPr/>
        </p:nvSpPr>
        <p:spPr>
          <a:xfrm>
            <a:off x="1348920" y="5608080"/>
            <a:ext cx="248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Tahoma"/>
              </a:rPr>
              <a:t> </a:t>
            </a:r>
            <a:endParaRPr b="0" lang="en-US" sz="1800" spc="-1" strike="noStrike">
              <a:latin typeface="Arial"/>
            </a:endParaRPr>
          </a:p>
        </p:txBody>
      </p:sp>
      <p:pic>
        <p:nvPicPr>
          <p:cNvPr id="741" name="Graphic 4" descr="Checkmark"/>
          <p:cNvPicPr/>
          <p:nvPr/>
        </p:nvPicPr>
        <p:blipFill>
          <a:blip r:embed="rId1"/>
          <a:stretch/>
        </p:blipFill>
        <p:spPr>
          <a:xfrm>
            <a:off x="3022200" y="2069280"/>
            <a:ext cx="243720" cy="243720"/>
          </a:xfrm>
          <a:prstGeom prst="rect">
            <a:avLst/>
          </a:prstGeom>
          <a:ln w="0">
            <a:noFill/>
          </a:ln>
        </p:spPr>
      </p:pic>
      <p:pic>
        <p:nvPicPr>
          <p:cNvPr id="742" name="Graphic 28" descr="Checkmark"/>
          <p:cNvPicPr/>
          <p:nvPr/>
        </p:nvPicPr>
        <p:blipFill>
          <a:blip r:embed="rId2"/>
          <a:stretch/>
        </p:blipFill>
        <p:spPr>
          <a:xfrm>
            <a:off x="3015360" y="2722320"/>
            <a:ext cx="243720" cy="243720"/>
          </a:xfrm>
          <a:prstGeom prst="rect">
            <a:avLst/>
          </a:prstGeom>
          <a:ln w="0">
            <a:noFill/>
          </a:ln>
        </p:spPr>
      </p:pic>
      <p:pic>
        <p:nvPicPr>
          <p:cNvPr id="743" name="Graphic 30" descr="Checkmark"/>
          <p:cNvPicPr/>
          <p:nvPr/>
        </p:nvPicPr>
        <p:blipFill>
          <a:blip r:embed="rId3"/>
          <a:stretch/>
        </p:blipFill>
        <p:spPr>
          <a:xfrm>
            <a:off x="3024360" y="3376800"/>
            <a:ext cx="243720" cy="243720"/>
          </a:xfrm>
          <a:prstGeom prst="rect">
            <a:avLst/>
          </a:prstGeom>
          <a:ln w="0">
            <a:noFill/>
          </a:ln>
        </p:spPr>
      </p:pic>
      <p:pic>
        <p:nvPicPr>
          <p:cNvPr id="744" name="Graphic 31" descr="Checkmark"/>
          <p:cNvPicPr/>
          <p:nvPr/>
        </p:nvPicPr>
        <p:blipFill>
          <a:blip r:embed="rId4"/>
          <a:stretch/>
        </p:blipFill>
        <p:spPr>
          <a:xfrm>
            <a:off x="3033360" y="4031280"/>
            <a:ext cx="243720" cy="243720"/>
          </a:xfrm>
          <a:prstGeom prst="rect">
            <a:avLst/>
          </a:prstGeom>
          <a:ln w="0">
            <a:noFill/>
          </a:ln>
        </p:spPr>
      </p:pic>
      <p:pic>
        <p:nvPicPr>
          <p:cNvPr id="745" name="Graphic 33" descr="Checkmark"/>
          <p:cNvPicPr/>
          <p:nvPr/>
        </p:nvPicPr>
        <p:blipFill>
          <a:blip r:embed="rId5"/>
          <a:stretch/>
        </p:blipFill>
        <p:spPr>
          <a:xfrm>
            <a:off x="3021120" y="4729680"/>
            <a:ext cx="243720" cy="243720"/>
          </a:xfrm>
          <a:prstGeom prst="rect">
            <a:avLst/>
          </a:prstGeom>
          <a:ln w="0">
            <a:noFill/>
          </a:ln>
        </p:spPr>
      </p:pic>
      <p:sp>
        <p:nvSpPr>
          <p:cNvPr id="746"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494E91C0-2481-4102-B8EC-FA3C44B2A5C6}"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47" name="Straight Arrow Connector 101"/>
          <p:cNvSpPr/>
          <p:nvPr/>
        </p:nvSpPr>
        <p:spPr>
          <a:xfrm flipH="1" flipV="1">
            <a:off x="69019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48" name="Straight Arrow Connector 170"/>
          <p:cNvSpPr/>
          <p:nvPr/>
        </p:nvSpPr>
        <p:spPr>
          <a:xfrm flipH="1" flipV="1">
            <a:off x="8312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49" name="Straight Arrow Connector 174"/>
          <p:cNvSpPr/>
          <p:nvPr/>
        </p:nvSpPr>
        <p:spPr>
          <a:xfrm flipH="1" flipV="1">
            <a:off x="189900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0" name="Straight Arrow Connector 176"/>
          <p:cNvSpPr/>
          <p:nvPr/>
        </p:nvSpPr>
        <p:spPr>
          <a:xfrm flipH="1" flipV="1">
            <a:off x="335268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1" name="Straight Arrow Connector 177"/>
          <p:cNvSpPr/>
          <p:nvPr/>
        </p:nvSpPr>
        <p:spPr>
          <a:xfrm flipH="1" flipV="1">
            <a:off x="37040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2" name="Straight Arrow Connector 178"/>
          <p:cNvSpPr/>
          <p:nvPr/>
        </p:nvSpPr>
        <p:spPr>
          <a:xfrm flipH="1" flipV="1">
            <a:off x="48218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3" name="Straight Arrow Connector 179"/>
          <p:cNvSpPr/>
          <p:nvPr/>
        </p:nvSpPr>
        <p:spPr>
          <a:xfrm flipH="1" flipV="1">
            <a:off x="587124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4" name="Straight Arrow Connector 180"/>
          <p:cNvSpPr/>
          <p:nvPr/>
        </p:nvSpPr>
        <p:spPr>
          <a:xfrm flipH="1" flipV="1">
            <a:off x="831240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5" name="Straight Arrow Connector 181"/>
          <p:cNvSpPr/>
          <p:nvPr/>
        </p:nvSpPr>
        <p:spPr>
          <a:xfrm flipH="1" flipV="1">
            <a:off x="91087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6" name="Straight Arrow Connector 182"/>
          <p:cNvSpPr/>
          <p:nvPr/>
        </p:nvSpPr>
        <p:spPr>
          <a:xfrm flipH="1" flipV="1">
            <a:off x="10390320" y="1350360"/>
            <a:ext cx="5400" cy="5138280"/>
          </a:xfrm>
          <a:custGeom>
            <a:avLst/>
            <a:gdLst/>
            <a:ahLst/>
            <a:rect l="l" t="t" r="r" b="b"/>
            <a:pathLst>
              <a:path w="21600" h="21600">
                <a:moveTo>
                  <a:pt x="0" y="0"/>
                </a:moveTo>
                <a:lnTo>
                  <a:pt x="21600" y="21600"/>
                </a:lnTo>
              </a:path>
            </a:pathLst>
          </a:custGeom>
          <a:noFill/>
          <a:ln w="22225">
            <a:solidFill>
              <a:srgbClr val="44546a"/>
            </a:solidFill>
            <a:prstDash val="sysDot"/>
          </a:ln>
        </p:spPr>
        <p:style>
          <a:lnRef idx="1">
            <a:schemeClr val="accent1"/>
          </a:lnRef>
          <a:fillRef idx="0">
            <a:schemeClr val="accent1"/>
          </a:fillRef>
          <a:effectRef idx="0">
            <a:schemeClr val="accent1"/>
          </a:effectRef>
          <a:fontRef idx="minor"/>
        </p:style>
      </p:sp>
      <p:sp>
        <p:nvSpPr>
          <p:cNvPr id="757" name="Title 3"/>
          <p:cNvSpPr txBox="1"/>
          <p:nvPr/>
        </p:nvSpPr>
        <p:spPr>
          <a:xfrm>
            <a:off x="372600" y="348840"/>
            <a:ext cx="11406600" cy="934920"/>
          </a:xfrm>
          <a:prstGeom prst="rect">
            <a:avLst/>
          </a:prstGeom>
          <a:noFill/>
          <a:ln w="0">
            <a:noFill/>
          </a:ln>
        </p:spPr>
        <p:txBody>
          <a:bodyPr anchor="ctr">
            <a:normAutofit/>
          </a:bodyPr>
          <a:p>
            <a:pPr>
              <a:lnSpc>
                <a:spcPct val="90000"/>
              </a:lnSpc>
            </a:pPr>
            <a:r>
              <a:rPr b="1" lang="en-US" sz="4000" spc="-1" strike="noStrike">
                <a:solidFill>
                  <a:srgbClr val="595959"/>
                </a:solidFill>
                <a:latin typeface="Arial"/>
              </a:rPr>
              <a:t>Temporal Context of Bug Reports:</a:t>
            </a:r>
            <a:endParaRPr b="0" lang="en-US" sz="4000" spc="-1" strike="noStrike">
              <a:solidFill>
                <a:srgbClr val="000000"/>
              </a:solidFill>
              <a:latin typeface="Calibri"/>
            </a:endParaRPr>
          </a:p>
        </p:txBody>
      </p:sp>
      <p:sp>
        <p:nvSpPr>
          <p:cNvPr id="758" name="Folded Corner 88"/>
          <p:cNvSpPr/>
          <p:nvPr/>
        </p:nvSpPr>
        <p:spPr>
          <a:xfrm>
            <a:off x="1521000" y="362772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8883</a:t>
            </a:r>
            <a:endParaRPr b="0" lang="en-US" sz="1400" spc="-1" strike="noStrike">
              <a:latin typeface="Arial"/>
            </a:endParaRPr>
          </a:p>
        </p:txBody>
      </p:sp>
      <p:sp>
        <p:nvSpPr>
          <p:cNvPr id="759" name="Folded Corner 90"/>
          <p:cNvSpPr/>
          <p:nvPr/>
        </p:nvSpPr>
        <p:spPr>
          <a:xfrm>
            <a:off x="1521000" y="24170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1010</a:t>
            </a:r>
            <a:endParaRPr b="0" lang="en-US" sz="1400" spc="-1" strike="noStrike">
              <a:latin typeface="Arial"/>
            </a:endParaRPr>
          </a:p>
        </p:txBody>
      </p:sp>
      <p:sp>
        <p:nvSpPr>
          <p:cNvPr id="760" name="Folded Corner 91"/>
          <p:cNvSpPr/>
          <p:nvPr/>
        </p:nvSpPr>
        <p:spPr>
          <a:xfrm>
            <a:off x="2968920" y="15807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9421</a:t>
            </a:r>
            <a:endParaRPr b="0" lang="en-US" sz="1400" spc="-1" strike="noStrike">
              <a:latin typeface="Arial"/>
            </a:endParaRPr>
          </a:p>
        </p:txBody>
      </p:sp>
      <p:sp>
        <p:nvSpPr>
          <p:cNvPr id="761" name="Folded Corner 92"/>
          <p:cNvSpPr/>
          <p:nvPr/>
        </p:nvSpPr>
        <p:spPr>
          <a:xfrm>
            <a:off x="3304440" y="33890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1368</a:t>
            </a:r>
            <a:endParaRPr b="0" lang="en-US" sz="1400" spc="-1" strike="noStrike">
              <a:latin typeface="Arial"/>
            </a:endParaRPr>
          </a:p>
        </p:txBody>
      </p:sp>
      <p:sp>
        <p:nvSpPr>
          <p:cNvPr id="762" name="Folded Corner 93"/>
          <p:cNvSpPr/>
          <p:nvPr/>
        </p:nvSpPr>
        <p:spPr>
          <a:xfrm>
            <a:off x="4417200" y="19544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9698</a:t>
            </a:r>
            <a:endParaRPr b="0" lang="en-US" sz="1400" spc="-1" strike="noStrike">
              <a:latin typeface="Arial"/>
            </a:endParaRPr>
          </a:p>
        </p:txBody>
      </p:sp>
      <p:sp>
        <p:nvSpPr>
          <p:cNvPr id="763" name="Folded Corner 94"/>
          <p:cNvSpPr/>
          <p:nvPr/>
        </p:nvSpPr>
        <p:spPr>
          <a:xfrm>
            <a:off x="6430320" y="3507120"/>
            <a:ext cx="943920" cy="1078920"/>
          </a:xfrm>
          <a:prstGeom prst="foldedCorner">
            <a:avLst>
              <a:gd name="adj" fmla="val 29014"/>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10078</a:t>
            </a:r>
            <a:endParaRPr b="0" lang="en-US" sz="1400" spc="-1" strike="noStrike">
              <a:latin typeface="Arial"/>
            </a:endParaRPr>
          </a:p>
        </p:txBody>
      </p:sp>
      <p:sp>
        <p:nvSpPr>
          <p:cNvPr id="764" name="Folded Corner 95"/>
          <p:cNvSpPr/>
          <p:nvPr/>
        </p:nvSpPr>
        <p:spPr>
          <a:xfrm>
            <a:off x="8854200" y="13593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10895</a:t>
            </a:r>
            <a:endParaRPr b="0" lang="en-US" sz="1400" spc="-1" strike="noStrike">
              <a:latin typeface="Arial"/>
            </a:endParaRPr>
          </a:p>
        </p:txBody>
      </p:sp>
      <p:sp>
        <p:nvSpPr>
          <p:cNvPr id="765" name="Folded Corner 96"/>
          <p:cNvSpPr/>
          <p:nvPr/>
        </p:nvSpPr>
        <p:spPr>
          <a:xfrm>
            <a:off x="7851240" y="238140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10771</a:t>
            </a:r>
            <a:endParaRPr b="0" lang="en-US" sz="1400" spc="-1" strike="noStrike">
              <a:latin typeface="Arial"/>
            </a:endParaRPr>
          </a:p>
        </p:txBody>
      </p:sp>
      <p:sp>
        <p:nvSpPr>
          <p:cNvPr id="766" name="Folded Corner 97"/>
          <p:cNvSpPr/>
          <p:nvPr/>
        </p:nvSpPr>
        <p:spPr>
          <a:xfrm>
            <a:off x="7851240" y="37245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10770</a:t>
            </a:r>
            <a:endParaRPr b="0" lang="en-US" sz="1400" spc="-1" strike="noStrike">
              <a:latin typeface="Arial"/>
            </a:endParaRPr>
          </a:p>
        </p:txBody>
      </p:sp>
      <p:sp>
        <p:nvSpPr>
          <p:cNvPr id="767" name="Folded Corner 98"/>
          <p:cNvSpPr/>
          <p:nvPr/>
        </p:nvSpPr>
        <p:spPr>
          <a:xfrm>
            <a:off x="7857360" y="50583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10769</a:t>
            </a:r>
            <a:endParaRPr b="0" lang="en-US" sz="1400" spc="-1" strike="noStrike">
              <a:latin typeface="Arial"/>
            </a:endParaRPr>
          </a:p>
        </p:txBody>
      </p:sp>
      <p:sp>
        <p:nvSpPr>
          <p:cNvPr id="768" name="Folded Corner 99"/>
          <p:cNvSpPr/>
          <p:nvPr/>
        </p:nvSpPr>
        <p:spPr>
          <a:xfrm>
            <a:off x="9919080" y="249156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11467</a:t>
            </a:r>
            <a:endParaRPr b="0" lang="en-US" sz="1400" spc="-1" strike="noStrike">
              <a:latin typeface="Arial"/>
            </a:endParaRPr>
          </a:p>
        </p:txBody>
      </p:sp>
      <p:sp>
        <p:nvSpPr>
          <p:cNvPr id="769" name="Curved Connector 100"/>
          <p:cNvSpPr/>
          <p:nvPr/>
        </p:nvSpPr>
        <p:spPr>
          <a:xfrm rot="10800000">
            <a:off x="1521360" y="2956680"/>
            <a:ext cx="12240" cy="1210680"/>
          </a:xfrm>
          <a:prstGeom prst="curvedConnector3">
            <a:avLst>
              <a:gd name="adj1" fmla="val 520363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0" name="Curved Connector 106"/>
          <p:cNvSpPr/>
          <p:nvPr/>
        </p:nvSpPr>
        <p:spPr>
          <a:xfrm flipV="1" rot="10800000">
            <a:off x="845280" y="4167000"/>
            <a:ext cx="675720" cy="84780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1" name="Curved Connector 117"/>
          <p:cNvSpPr/>
          <p:nvPr/>
        </p:nvSpPr>
        <p:spPr>
          <a:xfrm>
            <a:off x="2465280" y="2956680"/>
            <a:ext cx="838440" cy="97164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2" name="Curved Connector 124"/>
          <p:cNvSpPr/>
          <p:nvPr/>
        </p:nvSpPr>
        <p:spPr>
          <a:xfrm>
            <a:off x="3913560" y="2120400"/>
            <a:ext cx="503280" cy="37332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3" name="Curved Connector 127"/>
          <p:cNvSpPr/>
          <p:nvPr/>
        </p:nvSpPr>
        <p:spPr>
          <a:xfrm flipV="1" rot="10800000">
            <a:off x="6903000" y="1899000"/>
            <a:ext cx="1951200" cy="160740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4" name="Curved Connector 130"/>
          <p:cNvSpPr/>
          <p:nvPr/>
        </p:nvSpPr>
        <p:spPr>
          <a:xfrm flipV="1" rot="10800000">
            <a:off x="1993680" y="4046760"/>
            <a:ext cx="4436640" cy="660240"/>
          </a:xfrm>
          <a:prstGeom prst="curvedConnector4">
            <a:avLst>
              <a:gd name="adj1" fmla="val 44679"/>
              <a:gd name="adj2" fmla="val 148185"/>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775" name="Curved Connector 134"/>
          <p:cNvSpPr/>
          <p:nvPr/>
        </p:nvSpPr>
        <p:spPr>
          <a:xfrm rot="10800000">
            <a:off x="2465640" y="2956680"/>
            <a:ext cx="3964680" cy="1089720"/>
          </a:xfrm>
          <a:prstGeom prst="curvedConnector3">
            <a:avLst>
              <a:gd name="adj1" fmla="val 35530"/>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776" name="Curved Connector 147"/>
          <p:cNvSpPr/>
          <p:nvPr/>
        </p:nvSpPr>
        <p:spPr>
          <a:xfrm flipV="1" rot="10800000">
            <a:off x="8323920" y="1898640"/>
            <a:ext cx="530280" cy="48204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7" name="Curved Connector 151"/>
          <p:cNvSpPr/>
          <p:nvPr/>
        </p:nvSpPr>
        <p:spPr>
          <a:xfrm flipV="1" rot="16200000">
            <a:off x="9798840" y="1897920"/>
            <a:ext cx="592200" cy="592560"/>
          </a:xfrm>
          <a:prstGeom prst="curvedConnector2">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8" name="Curved Connector 155"/>
          <p:cNvSpPr/>
          <p:nvPr/>
        </p:nvSpPr>
        <p:spPr>
          <a:xfrm rot="5400000">
            <a:off x="8191800" y="3592440"/>
            <a:ext cx="263160" cy="1224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79" name="Curved Connector 159"/>
          <p:cNvSpPr/>
          <p:nvPr/>
        </p:nvSpPr>
        <p:spPr>
          <a:xfrm flipH="1" rot="16200000">
            <a:off x="8198640" y="4927680"/>
            <a:ext cx="254160" cy="6120"/>
          </a:xfrm>
          <a:prstGeom prst="curvedConnector3">
            <a:avLst>
              <a:gd name="adj1" fmla="val 50000"/>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80" name="Curved Connector 164"/>
          <p:cNvSpPr/>
          <p:nvPr/>
        </p:nvSpPr>
        <p:spPr>
          <a:xfrm rot="5400000">
            <a:off x="8139600" y="2333880"/>
            <a:ext cx="1015200" cy="3488400"/>
          </a:xfrm>
          <a:prstGeom prst="curvedConnector3">
            <a:avLst>
              <a:gd name="adj1" fmla="val 295555"/>
            </a:avLst>
          </a:prstGeom>
          <a:noFill/>
          <a:ln w="44450">
            <a:solidFill>
              <a:srgbClr val="ffffff">
                <a:lumMod val="75000"/>
              </a:srgbClr>
            </a:solidFill>
            <a:tailEnd len="med" type="arrow" w="med"/>
          </a:ln>
        </p:spPr>
        <p:style>
          <a:lnRef idx="1">
            <a:schemeClr val="accent1"/>
          </a:lnRef>
          <a:fillRef idx="0">
            <a:schemeClr val="accent1"/>
          </a:fillRef>
          <a:effectRef idx="0">
            <a:schemeClr val="accent1"/>
          </a:effectRef>
          <a:fontRef idx="minor"/>
        </p:style>
      </p:sp>
      <p:sp>
        <p:nvSpPr>
          <p:cNvPr id="781" name="Straight Arrow Connector 169"/>
          <p:cNvSpPr/>
          <p:nvPr/>
        </p:nvSpPr>
        <p:spPr>
          <a:xfrm>
            <a:off x="372600" y="6267960"/>
            <a:ext cx="10915560" cy="360"/>
          </a:xfrm>
          <a:custGeom>
            <a:avLst/>
            <a:gdLst/>
            <a:ahLst/>
            <a:rect l="l" t="t" r="r" b="b"/>
            <a:pathLst>
              <a:path w="21600" h="21600">
                <a:moveTo>
                  <a:pt x="0" y="0"/>
                </a:moveTo>
                <a:lnTo>
                  <a:pt x="21600" y="21600"/>
                </a:lnTo>
              </a:path>
            </a:pathLst>
          </a:custGeom>
          <a:noFill/>
          <a:ln w="44450">
            <a:solidFill>
              <a:srgbClr val="44546a"/>
            </a:solidFill>
            <a:tailEnd len="med" type="arrow" w="med"/>
          </a:ln>
        </p:spPr>
        <p:style>
          <a:lnRef idx="1">
            <a:schemeClr val="accent1"/>
          </a:lnRef>
          <a:fillRef idx="0">
            <a:schemeClr val="accent1"/>
          </a:fillRef>
          <a:effectRef idx="0">
            <a:schemeClr val="accent1"/>
          </a:effectRef>
          <a:fontRef idx="minor"/>
        </p:style>
      </p:sp>
      <p:sp>
        <p:nvSpPr>
          <p:cNvPr id="782" name="Folded Corner 87"/>
          <p:cNvSpPr/>
          <p:nvPr/>
        </p:nvSpPr>
        <p:spPr>
          <a:xfrm>
            <a:off x="372600" y="501552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8855</a:t>
            </a:r>
            <a:endParaRPr b="0" lang="en-US" sz="1400" spc="-1" strike="noStrike">
              <a:latin typeface="Arial"/>
            </a:endParaRPr>
          </a:p>
        </p:txBody>
      </p:sp>
      <p:sp>
        <p:nvSpPr>
          <p:cNvPr id="783" name="TextBox 183"/>
          <p:cNvSpPr/>
          <p:nvPr/>
        </p:nvSpPr>
        <p:spPr>
          <a:xfrm>
            <a:off x="61560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0</a:t>
            </a:r>
            <a:endParaRPr b="0" lang="en-US" sz="1800" spc="-1" strike="noStrike">
              <a:latin typeface="Arial"/>
            </a:endParaRPr>
          </a:p>
        </p:txBody>
      </p:sp>
      <p:sp>
        <p:nvSpPr>
          <p:cNvPr id="784" name="TextBox 184"/>
          <p:cNvSpPr/>
          <p:nvPr/>
        </p:nvSpPr>
        <p:spPr>
          <a:xfrm>
            <a:off x="167904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1</a:t>
            </a:r>
            <a:endParaRPr b="0" lang="en-US" sz="1800" spc="-1" strike="noStrike">
              <a:latin typeface="Arial"/>
            </a:endParaRPr>
          </a:p>
        </p:txBody>
      </p:sp>
      <p:sp>
        <p:nvSpPr>
          <p:cNvPr id="785" name="TextBox 185"/>
          <p:cNvSpPr/>
          <p:nvPr/>
        </p:nvSpPr>
        <p:spPr>
          <a:xfrm>
            <a:off x="3144960" y="6440760"/>
            <a:ext cx="35352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2</a:t>
            </a:r>
            <a:endParaRPr b="0" lang="en-US" sz="1800" spc="-1" strike="noStrike">
              <a:latin typeface="Arial"/>
            </a:endParaRPr>
          </a:p>
        </p:txBody>
      </p:sp>
      <p:sp>
        <p:nvSpPr>
          <p:cNvPr id="786" name="TextBox 186"/>
          <p:cNvSpPr/>
          <p:nvPr/>
        </p:nvSpPr>
        <p:spPr>
          <a:xfrm>
            <a:off x="349380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n+1</a:t>
            </a:r>
            <a:endParaRPr b="0" lang="en-US" sz="1800" spc="-1" strike="noStrike">
              <a:latin typeface="Arial"/>
            </a:endParaRPr>
          </a:p>
        </p:txBody>
      </p:sp>
      <p:sp>
        <p:nvSpPr>
          <p:cNvPr id="787" name="TextBox 187"/>
          <p:cNvSpPr/>
          <p:nvPr/>
        </p:nvSpPr>
        <p:spPr>
          <a:xfrm>
            <a:off x="457272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n+2</a:t>
            </a:r>
            <a:endParaRPr b="0" lang="en-US" sz="1800" spc="-1" strike="noStrike">
              <a:latin typeface="Arial"/>
            </a:endParaRPr>
          </a:p>
        </p:txBody>
      </p:sp>
      <p:sp>
        <p:nvSpPr>
          <p:cNvPr id="788" name="TextBox 188"/>
          <p:cNvSpPr/>
          <p:nvPr/>
        </p:nvSpPr>
        <p:spPr>
          <a:xfrm>
            <a:off x="5598000" y="642204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n+3</a:t>
            </a:r>
            <a:endParaRPr b="0" lang="en-US" sz="1800" spc="-1" strike="noStrike">
              <a:latin typeface="Arial"/>
            </a:endParaRPr>
          </a:p>
        </p:txBody>
      </p:sp>
      <p:sp>
        <p:nvSpPr>
          <p:cNvPr id="789" name="TextBox 189"/>
          <p:cNvSpPr/>
          <p:nvPr/>
        </p:nvSpPr>
        <p:spPr>
          <a:xfrm>
            <a:off x="806832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n+5</a:t>
            </a:r>
            <a:endParaRPr b="0" lang="en-US" sz="1800" spc="-1" strike="noStrike">
              <a:latin typeface="Arial"/>
            </a:endParaRPr>
          </a:p>
        </p:txBody>
      </p:sp>
      <p:sp>
        <p:nvSpPr>
          <p:cNvPr id="790" name="TextBox 190"/>
          <p:cNvSpPr/>
          <p:nvPr/>
        </p:nvSpPr>
        <p:spPr>
          <a:xfrm>
            <a:off x="8862480" y="6440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n+6</a:t>
            </a:r>
            <a:endParaRPr b="0" lang="en-US" sz="1800" spc="-1" strike="noStrike">
              <a:latin typeface="Arial"/>
            </a:endParaRPr>
          </a:p>
        </p:txBody>
      </p:sp>
      <p:sp>
        <p:nvSpPr>
          <p:cNvPr id="791" name="TextBox 191"/>
          <p:cNvSpPr/>
          <p:nvPr/>
        </p:nvSpPr>
        <p:spPr>
          <a:xfrm>
            <a:off x="10172160" y="6440760"/>
            <a:ext cx="51048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baseline="-25000">
                <a:solidFill>
                  <a:srgbClr val="44546a"/>
                </a:solidFill>
                <a:latin typeface="Calibri"/>
              </a:rPr>
              <a:t>tn+7</a:t>
            </a:r>
            <a:endParaRPr b="0" lang="en-US" sz="1800" spc="-1" strike="noStrike">
              <a:latin typeface="Arial"/>
            </a:endParaRPr>
          </a:p>
        </p:txBody>
      </p:sp>
      <p:sp>
        <p:nvSpPr>
          <p:cNvPr id="792" name="Folded Corner 50"/>
          <p:cNvSpPr/>
          <p:nvPr/>
        </p:nvSpPr>
        <p:spPr>
          <a:xfrm>
            <a:off x="5383800" y="481428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HADOOP</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10398</a:t>
            </a:r>
            <a:endParaRPr b="0" lang="en-US" sz="1400" spc="-1" strike="noStrike">
              <a:latin typeface="Arial"/>
            </a:endParaRPr>
          </a:p>
        </p:txBody>
      </p:sp>
      <p:sp>
        <p:nvSpPr>
          <p:cNvPr id="793" name="Curved Connector 51"/>
          <p:cNvSpPr/>
          <p:nvPr/>
        </p:nvSpPr>
        <p:spPr>
          <a:xfrm rot="5400000">
            <a:off x="6231960" y="4682880"/>
            <a:ext cx="767160" cy="573840"/>
          </a:xfrm>
          <a:prstGeom prst="curvedConnector2">
            <a:avLst/>
          </a:prstGeom>
          <a:noFill/>
          <a:ln w="44450">
            <a:solidFill>
              <a:srgbClr val="ff0000"/>
            </a:solidFill>
            <a:tailEnd len="med" type="arrow" w="med"/>
          </a:ln>
        </p:spPr>
        <p:style>
          <a:lnRef idx="1">
            <a:schemeClr val="accent1"/>
          </a:lnRef>
          <a:fillRef idx="0">
            <a:schemeClr val="accent1"/>
          </a:fillRef>
          <a:effectRef idx="0">
            <a:schemeClr val="accent1"/>
          </a:effectRef>
          <a:fontRef idx="minor"/>
        </p:style>
      </p:sp>
      <p:sp>
        <p:nvSpPr>
          <p:cNvPr id="794" name="Folded Corner 71"/>
          <p:cNvSpPr/>
          <p:nvPr/>
        </p:nvSpPr>
        <p:spPr>
          <a:xfrm>
            <a:off x="4325760" y="481824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2315</a:t>
            </a:r>
            <a:endParaRPr b="0" lang="en-US" sz="1400" spc="-1" strike="noStrike">
              <a:latin typeface="Arial"/>
            </a:endParaRPr>
          </a:p>
        </p:txBody>
      </p:sp>
      <p:sp>
        <p:nvSpPr>
          <p:cNvPr id="795" name="Folded Corner 73"/>
          <p:cNvSpPr/>
          <p:nvPr/>
        </p:nvSpPr>
        <p:spPr>
          <a:xfrm>
            <a:off x="369000" y="1872000"/>
            <a:ext cx="943920" cy="1078920"/>
          </a:xfrm>
          <a:prstGeom prst="foldedCorner">
            <a:avLst>
              <a:gd name="adj" fmla="val 29014"/>
            </a:avLst>
          </a:prstGeom>
          <a:solidFill>
            <a:schemeClr val="bg1"/>
          </a:solidFill>
          <a:ln w="38100">
            <a:solidFill>
              <a:srgbClr val="ffffff">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a:solidFill>
                  <a:srgbClr val="44546a"/>
                </a:solidFill>
                <a:latin typeface="Arial"/>
                <a:ea typeface="Tahoma"/>
              </a:rPr>
              <a:t>OOZIE</a:t>
            </a:r>
            <a:endParaRPr b="0" lang="en-US" sz="1400" spc="-1" strike="noStrike">
              <a:latin typeface="Arial"/>
            </a:endParaRPr>
          </a:p>
          <a:p>
            <a:pPr algn="ctr">
              <a:lnSpc>
                <a:spcPct val="100000"/>
              </a:lnSpc>
            </a:pPr>
            <a:r>
              <a:rPr b="0" lang="en-US" sz="1400" spc="-1" strike="noStrike">
                <a:solidFill>
                  <a:srgbClr val="44546a"/>
                </a:solidFill>
                <a:latin typeface="Arial"/>
                <a:ea typeface="Tahoma"/>
              </a:rPr>
              <a:t>800</a:t>
            </a:r>
            <a:endParaRPr b="0" lang="en-US" sz="1400" spc="-1" strike="noStrike">
              <a:latin typeface="Arial"/>
            </a:endParaRPr>
          </a:p>
        </p:txBody>
      </p:sp>
      <p:sp>
        <p:nvSpPr>
          <p:cNvPr id="796" name="Curved Connector 78"/>
          <p:cNvSpPr/>
          <p:nvPr/>
        </p:nvSpPr>
        <p:spPr>
          <a:xfrm flipV="1" rot="10800000">
            <a:off x="4798440" y="4046040"/>
            <a:ext cx="1631880" cy="771480"/>
          </a:xfrm>
          <a:prstGeom prst="curvedConnector2">
            <a:avLst/>
          </a:prstGeom>
          <a:noFill/>
          <a:ln w="44450">
            <a:solidFill>
              <a:srgbClr val="ff0000"/>
            </a:solidFill>
            <a:tailEnd len="med" type="arrow" w="med"/>
          </a:ln>
        </p:spPr>
        <p:style>
          <a:lnRef idx="1">
            <a:schemeClr val="accent1"/>
          </a:lnRef>
          <a:fillRef idx="0">
            <a:schemeClr val="accent1"/>
          </a:fillRef>
          <a:effectRef idx="0">
            <a:schemeClr val="accent1"/>
          </a:effectRef>
          <a:fontRef idx="minor"/>
        </p:style>
      </p:sp>
      <p:sp>
        <p:nvSpPr>
          <p:cNvPr id="797" name="Curved Connector 81"/>
          <p:cNvSpPr/>
          <p:nvPr/>
        </p:nvSpPr>
        <p:spPr>
          <a:xfrm flipV="1" rot="16200000">
            <a:off x="3054600" y="-341640"/>
            <a:ext cx="1634760" cy="6060960"/>
          </a:xfrm>
          <a:prstGeom prst="curvedConnector3">
            <a:avLst>
              <a:gd name="adj1" fmla="val 128233"/>
            </a:avLst>
          </a:prstGeom>
          <a:noFill/>
          <a:ln w="44450">
            <a:solidFill>
              <a:srgbClr val="70ad47"/>
            </a:solidFill>
            <a:tailEnd len="med" type="arrow" w="med"/>
          </a:ln>
        </p:spPr>
        <p:style>
          <a:lnRef idx="1">
            <a:schemeClr val="accent1"/>
          </a:lnRef>
          <a:fillRef idx="0">
            <a:schemeClr val="accent1"/>
          </a:fillRef>
          <a:effectRef idx="0">
            <a:schemeClr val="accent1"/>
          </a:effectRef>
          <a:fontRef idx="minor"/>
        </p:style>
      </p:sp>
      <p:sp>
        <p:nvSpPr>
          <p:cNvPr id="798" name="TextBox 102"/>
          <p:cNvSpPr/>
          <p:nvPr/>
        </p:nvSpPr>
        <p:spPr>
          <a:xfrm>
            <a:off x="6733440" y="6467760"/>
            <a:ext cx="548640" cy="4014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44546a"/>
                </a:solidFill>
                <a:latin typeface="Calibri"/>
              </a:rPr>
              <a:t>t</a:t>
            </a:r>
            <a:r>
              <a:rPr b="0" lang="en-US" sz="1800" spc="-1" strike="noStrike" baseline="-25000">
                <a:solidFill>
                  <a:srgbClr val="44546a"/>
                </a:solidFill>
                <a:latin typeface="Calibri"/>
              </a:rPr>
              <a:t>n+4</a:t>
            </a:r>
            <a:endParaRPr b="0" lang="en-US" sz="1800" spc="-1" strike="noStrike">
              <a:latin typeface="Arial"/>
            </a:endParaRPr>
          </a:p>
        </p:txBody>
      </p:sp>
      <p:sp>
        <p:nvSpPr>
          <p:cNvPr id="799" name="Straight Arrow Connector 47"/>
          <p:cNvSpPr/>
          <p:nvPr/>
        </p:nvSpPr>
        <p:spPr>
          <a:xfrm>
            <a:off x="10664640" y="5353920"/>
            <a:ext cx="1284840" cy="360"/>
          </a:xfrm>
          <a:custGeom>
            <a:avLst/>
            <a:gdLst/>
            <a:ahLst/>
            <a:rect l="l" t="t" r="r" b="b"/>
            <a:pathLst>
              <a:path w="21600" h="21600">
                <a:moveTo>
                  <a:pt x="0" y="0"/>
                </a:moveTo>
                <a:lnTo>
                  <a:pt x="21600" y="21600"/>
                </a:lnTo>
              </a:path>
            </a:pathLst>
          </a:custGeom>
          <a:noFill/>
          <a:ln w="38100">
            <a:solidFill>
              <a:srgbClr val="f03b20"/>
            </a:solidFill>
            <a:headEnd len="med" type="arrow" w="med"/>
          </a:ln>
        </p:spPr>
        <p:style>
          <a:lnRef idx="1">
            <a:schemeClr val="accent1"/>
          </a:lnRef>
          <a:fillRef idx="0">
            <a:schemeClr val="accent1"/>
          </a:fillRef>
          <a:effectRef idx="0">
            <a:schemeClr val="accent1"/>
          </a:effectRef>
          <a:fontRef idx="minor"/>
        </p:style>
      </p:sp>
      <p:sp>
        <p:nvSpPr>
          <p:cNvPr id="800" name="Straight Arrow Connector 104"/>
          <p:cNvSpPr/>
          <p:nvPr/>
        </p:nvSpPr>
        <p:spPr>
          <a:xfrm>
            <a:off x="10663200" y="5916960"/>
            <a:ext cx="1286280" cy="360"/>
          </a:xfrm>
          <a:custGeom>
            <a:avLst/>
            <a:gdLst/>
            <a:ahLst/>
            <a:rect l="l" t="t" r="r" b="b"/>
            <a:pathLst>
              <a:path w="21600" h="21600">
                <a:moveTo>
                  <a:pt x="0" y="0"/>
                </a:moveTo>
                <a:lnTo>
                  <a:pt x="21600" y="21600"/>
                </a:lnTo>
              </a:path>
            </a:pathLst>
          </a:custGeom>
          <a:noFill/>
          <a:ln w="44450">
            <a:solidFill>
              <a:srgbClr val="70ad47"/>
            </a:solidFill>
            <a:headEnd len="med" type="arrow" w="med"/>
          </a:ln>
        </p:spPr>
        <p:style>
          <a:lnRef idx="1">
            <a:schemeClr val="accent1"/>
          </a:lnRef>
          <a:fillRef idx="0">
            <a:schemeClr val="accent1"/>
          </a:fillRef>
          <a:effectRef idx="0">
            <a:schemeClr val="accent1"/>
          </a:effectRef>
          <a:fontRef idx="minor"/>
        </p:style>
      </p:sp>
      <p:sp>
        <p:nvSpPr>
          <p:cNvPr id="801" name="TextBox 48"/>
          <p:cNvSpPr/>
          <p:nvPr/>
        </p:nvSpPr>
        <p:spPr>
          <a:xfrm>
            <a:off x="10632600" y="4938480"/>
            <a:ext cx="7905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44546a"/>
                </a:solidFill>
                <a:latin typeface="Arial"/>
                <a:ea typeface="Tahoma"/>
              </a:rPr>
              <a:t>breaks</a:t>
            </a:r>
            <a:endParaRPr b="0" lang="en-US" sz="1600" spc="-1" strike="noStrike">
              <a:latin typeface="Arial"/>
            </a:endParaRPr>
          </a:p>
        </p:txBody>
      </p:sp>
      <p:sp>
        <p:nvSpPr>
          <p:cNvPr id="802" name="TextBox 105"/>
          <p:cNvSpPr/>
          <p:nvPr/>
        </p:nvSpPr>
        <p:spPr>
          <a:xfrm>
            <a:off x="10652400" y="5527080"/>
            <a:ext cx="129816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44546a"/>
                </a:solidFill>
                <a:latin typeface="Arial"/>
                <a:ea typeface="Tahoma"/>
              </a:rPr>
              <a:t>Is  related to</a:t>
            </a:r>
            <a:endParaRPr b="0" lang="en-US" sz="1600" spc="-1" strike="noStrike">
              <a:latin typeface="Arial"/>
            </a:endParaRPr>
          </a:p>
        </p:txBody>
      </p:sp>
      <p:sp>
        <p:nvSpPr>
          <p:cNvPr id="803" name="Oval 107"/>
          <p:cNvSpPr/>
          <p:nvPr/>
        </p:nvSpPr>
        <p:spPr>
          <a:xfrm>
            <a:off x="10627560" y="4260240"/>
            <a:ext cx="539640" cy="539640"/>
          </a:xfrm>
          <a:prstGeom prst="ellipse">
            <a:avLst/>
          </a:prstGeom>
          <a:solidFill>
            <a:srgbClr val="fed976"/>
          </a:solidFill>
          <a:ln w="38100">
            <a:solidFill>
              <a:srgbClr val="44546a"/>
            </a:solidFill>
          </a:ln>
        </p:spPr>
        <p:style>
          <a:lnRef idx="2">
            <a:schemeClr val="accent1">
              <a:shade val="50000"/>
            </a:schemeClr>
          </a:lnRef>
          <a:fillRef idx="1">
            <a:schemeClr val="accent1"/>
          </a:fillRef>
          <a:effectRef idx="0">
            <a:schemeClr val="accent1"/>
          </a:effectRef>
          <a:fontRef idx="minor"/>
        </p:style>
      </p:sp>
      <p:sp>
        <p:nvSpPr>
          <p:cNvPr id="804" name="Rectangle 108"/>
          <p:cNvSpPr/>
          <p:nvPr/>
        </p:nvSpPr>
        <p:spPr>
          <a:xfrm>
            <a:off x="11179440" y="4398840"/>
            <a:ext cx="13298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44546a"/>
                </a:solidFill>
                <a:latin typeface="Arial"/>
                <a:ea typeface="Tahoma"/>
              </a:rPr>
              <a:t>minor</a:t>
            </a:r>
            <a:endParaRPr b="0" lang="en-US" sz="1800" spc="-1" strike="noStrike">
              <a:latin typeface="Arial"/>
            </a:endParaRPr>
          </a:p>
        </p:txBody>
      </p:sp>
      <p:sp>
        <p:nvSpPr>
          <p:cNvPr id="805" name="TextBox 57"/>
          <p:cNvSpPr/>
          <p:nvPr/>
        </p:nvSpPr>
        <p:spPr>
          <a:xfrm>
            <a:off x="10559520" y="3782880"/>
            <a:ext cx="10040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Tahoma"/>
              </a:rPr>
              <a:t>Legend:</a:t>
            </a:r>
            <a:endParaRPr b="0" lang="en-US" sz="1800" spc="-1" strike="noStrike">
              <a:latin typeface="Arial"/>
            </a:endParaRPr>
          </a:p>
        </p:txBody>
      </p:sp>
      <p:sp>
        <p:nvSpPr>
          <p:cNvPr id="806" name="Slide Number Placeholder 1"/>
          <p:cNvSpPr txBox="1"/>
          <p:nvPr/>
        </p:nvSpPr>
        <p:spPr>
          <a:xfrm>
            <a:off x="10886400" y="6306840"/>
            <a:ext cx="948960" cy="364680"/>
          </a:xfrm>
          <a:prstGeom prst="rect">
            <a:avLst/>
          </a:prstGeom>
          <a:noFill/>
          <a:ln w="0">
            <a:noFill/>
          </a:ln>
        </p:spPr>
        <p:txBody>
          <a:bodyPr anchor="ctr">
            <a:noAutofit/>
          </a:bodyPr>
          <a:p>
            <a:pPr algn="r">
              <a:lnSpc>
                <a:spcPct val="100000"/>
              </a:lnSpc>
            </a:pPr>
            <a:fld id="{C689E701-43AF-4276-8719-1BB1139940D9}"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795"/>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78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759"/>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758"/>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769"/>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77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76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771"/>
                                        </p:tgtEl>
                                        <p:attrNameLst>
                                          <p:attrName>style.visibility</p:attrName>
                                        </p:attrNameLst>
                                      </p:cBhvr>
                                      <p:to>
                                        <p:strVal val="visible"/>
                                      </p:to>
                                    </p:set>
                                  </p:childTnLst>
                                </p:cTn>
                              </p:par>
                              <p:par>
                                <p:cTn id="155" nodeType="withEffect" fill="hold" presetClass="entr" presetID="1">
                                  <p:stCondLst>
                                    <p:cond delay="0"/>
                                  </p:stCondLst>
                                  <p:childTnLst>
                                    <p:set>
                                      <p:cBhvr>
                                        <p:cTn id="156" dur="1" fill="hold">
                                          <p:stCondLst>
                                            <p:cond delay="0"/>
                                          </p:stCondLst>
                                        </p:cTn>
                                        <p:tgtEl>
                                          <p:spTgt spid="76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762"/>
                                        </p:tgtEl>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tgtEl>
                                          <p:spTgt spid="772"/>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794"/>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792"/>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763"/>
                                        </p:tgtEl>
                                        <p:attrNameLst>
                                          <p:attrName>style.visibility</p:attrName>
                                        </p:attrNameLst>
                                      </p:cBhvr>
                                      <p:to>
                                        <p:strVal val="visible"/>
                                      </p:to>
                                    </p:set>
                                  </p:childTnLst>
                                </p:cTn>
                              </p:par>
                              <p:par>
                                <p:cTn id="173" nodeType="withEffect" fill="hold" presetClass="entr" presetID="1">
                                  <p:stCondLst>
                                    <p:cond delay="0"/>
                                  </p:stCondLst>
                                  <p:childTnLst>
                                    <p:set>
                                      <p:cBhvr>
                                        <p:cTn id="174" dur="1" fill="hold">
                                          <p:stCondLst>
                                            <p:cond delay="0"/>
                                          </p:stCondLst>
                                        </p:cTn>
                                        <p:tgtEl>
                                          <p:spTgt spid="797"/>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tgtEl>
                                          <p:spTgt spid="775"/>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774"/>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796"/>
                                        </p:tgtEl>
                                        <p:attrNameLst>
                                          <p:attrName>style.visibility</p:attrName>
                                        </p:attrNameLst>
                                      </p:cBhvr>
                                      <p:to>
                                        <p:strVal val="visible"/>
                                      </p:to>
                                    </p:set>
                                  </p:childTnLst>
                                </p:cTn>
                              </p:par>
                              <p:par>
                                <p:cTn id="181" nodeType="withEffect" fill="hold" presetClass="entr" presetID="1">
                                  <p:stCondLst>
                                    <p:cond delay="0"/>
                                  </p:stCondLst>
                                  <p:childTnLst>
                                    <p:set>
                                      <p:cBhvr>
                                        <p:cTn id="182" dur="1" fill="hold">
                                          <p:stCondLst>
                                            <p:cond delay="0"/>
                                          </p:stCondLst>
                                        </p:cTn>
                                        <p:tgtEl>
                                          <p:spTgt spid="793"/>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765"/>
                                        </p:tgtEl>
                                        <p:attrNameLst>
                                          <p:attrName>style.visibility</p:attrName>
                                        </p:attrNameLst>
                                      </p:cBhvr>
                                      <p:to>
                                        <p:strVal val="visible"/>
                                      </p:to>
                                    </p:set>
                                  </p:childTnLst>
                                </p:cTn>
                              </p:par>
                              <p:par>
                                <p:cTn id="187" nodeType="withEffect" fill="hold" presetClass="entr" presetID="1">
                                  <p:stCondLst>
                                    <p:cond delay="0"/>
                                  </p:stCondLst>
                                  <p:childTnLst>
                                    <p:set>
                                      <p:cBhvr>
                                        <p:cTn id="188" dur="1" fill="hold">
                                          <p:stCondLst>
                                            <p:cond delay="0"/>
                                          </p:stCondLst>
                                        </p:cTn>
                                        <p:tgtEl>
                                          <p:spTgt spid="778"/>
                                        </p:tgtEl>
                                        <p:attrNameLst>
                                          <p:attrName>style.visibility</p:attrName>
                                        </p:attrNameLst>
                                      </p:cBhvr>
                                      <p:to>
                                        <p:strVal val="visible"/>
                                      </p:to>
                                    </p:set>
                                  </p:childTnLst>
                                </p:cTn>
                              </p:par>
                              <p:par>
                                <p:cTn id="189" nodeType="withEffect" fill="hold" presetClass="entr" presetID="1">
                                  <p:stCondLst>
                                    <p:cond delay="0"/>
                                  </p:stCondLst>
                                  <p:childTnLst>
                                    <p:set>
                                      <p:cBhvr>
                                        <p:cTn id="190" dur="1" fill="hold">
                                          <p:stCondLst>
                                            <p:cond delay="0"/>
                                          </p:stCondLst>
                                        </p:cTn>
                                        <p:tgtEl>
                                          <p:spTgt spid="766"/>
                                        </p:tgtEl>
                                        <p:attrNameLst>
                                          <p:attrName>style.visibility</p:attrName>
                                        </p:attrNameLst>
                                      </p:cBhvr>
                                      <p:to>
                                        <p:strVal val="visible"/>
                                      </p:to>
                                    </p:set>
                                  </p:childTnLst>
                                </p:cTn>
                              </p:par>
                              <p:par>
                                <p:cTn id="191" nodeType="withEffect" fill="hold" presetClass="entr" presetID="1">
                                  <p:stCondLst>
                                    <p:cond delay="0"/>
                                  </p:stCondLst>
                                  <p:childTnLst>
                                    <p:set>
                                      <p:cBhvr>
                                        <p:cTn id="192" dur="1" fill="hold">
                                          <p:stCondLst>
                                            <p:cond delay="0"/>
                                          </p:stCondLst>
                                        </p:cTn>
                                        <p:tgtEl>
                                          <p:spTgt spid="779"/>
                                        </p:tgtEl>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tgtEl>
                                          <p:spTgt spid="767"/>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764"/>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773"/>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776"/>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768"/>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777"/>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7" name="Title 12"/>
          <p:cNvSpPr txBox="1"/>
          <p:nvPr/>
        </p:nvSpPr>
        <p:spPr>
          <a:xfrm>
            <a:off x="372600" y="365040"/>
            <a:ext cx="11612880" cy="610560"/>
          </a:xfrm>
          <a:prstGeom prst="rect">
            <a:avLst/>
          </a:prstGeom>
          <a:noFill/>
          <a:ln w="0">
            <a:noFill/>
          </a:ln>
        </p:spPr>
        <p:txBody>
          <a:bodyPr anchor="ctr">
            <a:normAutofit/>
          </a:bodyPr>
          <a:p>
            <a:pPr>
              <a:lnSpc>
                <a:spcPct val="90000"/>
              </a:lnSpc>
            </a:pPr>
            <a:r>
              <a:rPr b="1" lang="en-US" sz="3600" spc="-1" strike="noStrike">
                <a:solidFill>
                  <a:srgbClr val="595959"/>
                </a:solidFill>
                <a:latin typeface="Arial"/>
              </a:rPr>
              <a:t>Main Research Goal:</a:t>
            </a:r>
            <a:endParaRPr b="0" lang="en-US" sz="3600" spc="-1" strike="noStrike">
              <a:solidFill>
                <a:srgbClr val="000000"/>
              </a:solidFill>
              <a:latin typeface="Calibri"/>
            </a:endParaRPr>
          </a:p>
        </p:txBody>
      </p:sp>
      <p:sp>
        <p:nvSpPr>
          <p:cNvPr id="808" name="TextBox 1"/>
          <p:cNvSpPr/>
          <p:nvPr/>
        </p:nvSpPr>
        <p:spPr>
          <a:xfrm>
            <a:off x="842760" y="2402640"/>
            <a:ext cx="10793160" cy="1736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3600" spc="-1" strike="noStrike">
                <a:solidFill>
                  <a:srgbClr val="5b9bd5"/>
                </a:solidFill>
                <a:latin typeface="Arial"/>
                <a:ea typeface="Tahoma"/>
              </a:rPr>
              <a:t>Develop </a:t>
            </a:r>
            <a:r>
              <a:rPr b="0" lang="en-US" sz="3600" spc="-1" strike="noStrike">
                <a:solidFill>
                  <a:srgbClr val="ed7d31"/>
                </a:solidFill>
                <a:latin typeface="Arial"/>
                <a:ea typeface="Tahoma"/>
              </a:rPr>
              <a:t>New Learning Models</a:t>
            </a:r>
            <a:r>
              <a:rPr b="0" lang="en-US" sz="3600" spc="-1" strike="noStrike">
                <a:solidFill>
                  <a:srgbClr val="5b9bd5"/>
                </a:solidFill>
                <a:latin typeface="Arial"/>
                <a:ea typeface="Tahoma"/>
              </a:rPr>
              <a:t> to Improve Bug Report Severity Level Prediction on Free/Libre Open Source Software</a:t>
            </a:r>
            <a:endParaRPr b="0" lang="en-US" sz="3600" spc="-1" strike="noStrike">
              <a:latin typeface="Arial"/>
            </a:endParaRPr>
          </a:p>
        </p:txBody>
      </p:sp>
      <p:sp>
        <p:nvSpPr>
          <p:cNvPr id="809" name="Slide Number Placeholder 2"/>
          <p:cNvSpPr txBox="1"/>
          <p:nvPr/>
        </p:nvSpPr>
        <p:spPr>
          <a:xfrm>
            <a:off x="10886400" y="6306840"/>
            <a:ext cx="948960" cy="364680"/>
          </a:xfrm>
          <a:prstGeom prst="rect">
            <a:avLst/>
          </a:prstGeom>
          <a:noFill/>
          <a:ln w="0">
            <a:noFill/>
          </a:ln>
        </p:spPr>
        <p:txBody>
          <a:bodyPr anchor="ctr">
            <a:noAutofit/>
          </a:bodyPr>
          <a:p>
            <a:pPr algn="r">
              <a:lnSpc>
                <a:spcPct val="100000"/>
              </a:lnSpc>
            </a:pPr>
            <a:fld id="{75A025E0-40C0-4FB6-BC24-7E684224523F}"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itle 1"/>
          <p:cNvSpPr txBox="1"/>
          <p:nvPr/>
        </p:nvSpPr>
        <p:spPr>
          <a:xfrm>
            <a:off x="372600" y="365040"/>
            <a:ext cx="1098072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Research Goals</a:t>
            </a:r>
            <a:endParaRPr b="0" lang="en-US" sz="4000" spc="-1" strike="noStrike">
              <a:solidFill>
                <a:srgbClr val="000000"/>
              </a:solidFill>
              <a:latin typeface="Calibri"/>
            </a:endParaRPr>
          </a:p>
        </p:txBody>
      </p:sp>
      <p:sp>
        <p:nvSpPr>
          <p:cNvPr id="170" name="Content Placeholder 2"/>
          <p:cNvSpPr txBox="1"/>
          <p:nvPr/>
        </p:nvSpPr>
        <p:spPr>
          <a:xfrm>
            <a:off x="372600" y="1161360"/>
            <a:ext cx="10980720" cy="5015160"/>
          </a:xfrm>
          <a:prstGeom prst="rect">
            <a:avLst/>
          </a:prstGeom>
          <a:noFill/>
          <a:ln w="0">
            <a:noFill/>
          </a:ln>
        </p:spPr>
        <p:txBody>
          <a:bodyPr>
            <a:normAutofit/>
          </a:bodyPr>
          <a:p>
            <a:pPr>
              <a:lnSpc>
                <a:spcPct val="150000"/>
              </a:lnSpc>
              <a:spcBef>
                <a:spcPts val="1001"/>
              </a:spcBef>
              <a:tabLst>
                <a:tab algn="l" pos="0"/>
              </a:tabLst>
            </a:pPr>
            <a:r>
              <a:rPr b="0" lang="en-US" sz="2800" spc="-1" strike="noStrike">
                <a:solidFill>
                  <a:srgbClr val="595959"/>
                </a:solidFill>
                <a:latin typeface="Arial"/>
              </a:rPr>
              <a:t>G3. Develop </a:t>
            </a:r>
            <a:r>
              <a:rPr b="0" lang="en-US" sz="2800" spc="-1" strike="noStrike">
                <a:solidFill>
                  <a:srgbClr val="ed7d31"/>
                </a:solidFill>
                <a:latin typeface="Arial"/>
              </a:rPr>
              <a:t>new learning models </a:t>
            </a:r>
            <a:r>
              <a:rPr b="0" lang="en-US" sz="2800" spc="-1" strike="noStrike">
                <a:solidFill>
                  <a:srgbClr val="595959"/>
                </a:solidFill>
                <a:latin typeface="Arial"/>
              </a:rPr>
              <a:t>to automatically predict severity level of bugs reports</a:t>
            </a:r>
            <a:endParaRPr b="0" lang="en-US" sz="2800" spc="-1" strike="noStrike">
              <a:solidFill>
                <a:srgbClr val="000000"/>
              </a:solidFill>
              <a:latin typeface="Calibri"/>
            </a:endParaRPr>
          </a:p>
          <a:p>
            <a:pPr marL="457200">
              <a:lnSpc>
                <a:spcPct val="150000"/>
              </a:lnSpc>
              <a:spcBef>
                <a:spcPts val="499"/>
              </a:spcBef>
              <a:tabLst>
                <a:tab algn="l" pos="0"/>
              </a:tabLst>
            </a:pPr>
            <a:endParaRPr b="0" lang="en-US" sz="2800" spc="-1" strike="noStrike">
              <a:solidFill>
                <a:srgbClr val="000000"/>
              </a:solidFill>
              <a:latin typeface="Calibri"/>
            </a:endParaRPr>
          </a:p>
          <a:p>
            <a:pPr>
              <a:lnSpc>
                <a:spcPct val="170000"/>
              </a:lnSpc>
              <a:spcBef>
                <a:spcPts val="1001"/>
              </a:spcBef>
              <a:tabLst>
                <a:tab algn="l" pos="0"/>
              </a:tabLst>
            </a:pPr>
            <a:endParaRPr b="0" lang="en-US" sz="2800" spc="-1" strike="noStrike">
              <a:solidFill>
                <a:srgbClr val="000000"/>
              </a:solidFill>
              <a:latin typeface="Calibri"/>
            </a:endParaRPr>
          </a:p>
        </p:txBody>
      </p:sp>
      <p:sp>
        <p:nvSpPr>
          <p:cNvPr id="171"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8E19CBF5-C8CD-40E2-9F39-1F27AB6919BC}"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itle 1"/>
          <p:cNvSpPr txBox="1"/>
          <p:nvPr/>
        </p:nvSpPr>
        <p:spPr>
          <a:xfrm>
            <a:off x="372600" y="365040"/>
            <a:ext cx="11612880" cy="610560"/>
          </a:xfrm>
          <a:prstGeom prst="rect">
            <a:avLst/>
          </a:prstGeom>
          <a:noFill/>
          <a:ln w="0">
            <a:noFill/>
          </a:ln>
        </p:spPr>
        <p:txBody>
          <a:bodyPr anchor="ctr">
            <a:noAutofit/>
          </a:bodyPr>
          <a:p>
            <a:pPr>
              <a:lnSpc>
                <a:spcPct val="90000"/>
              </a:lnSpc>
            </a:pPr>
            <a:r>
              <a:rPr b="1" lang="en-US" sz="4000" spc="-1" strike="noStrike">
                <a:solidFill>
                  <a:srgbClr val="595959"/>
                </a:solidFill>
                <a:latin typeface="Arial"/>
              </a:rPr>
              <a:t>Related Work</a:t>
            </a:r>
            <a:endParaRPr b="0" lang="en-US" sz="4000" spc="-1" strike="noStrike">
              <a:solidFill>
                <a:srgbClr val="000000"/>
              </a:solidFill>
              <a:latin typeface="Calibri"/>
            </a:endParaRPr>
          </a:p>
        </p:txBody>
      </p:sp>
      <p:sp>
        <p:nvSpPr>
          <p:cNvPr id="173" name="Content Placeholder 2"/>
          <p:cNvSpPr txBox="1"/>
          <p:nvPr/>
        </p:nvSpPr>
        <p:spPr>
          <a:xfrm>
            <a:off x="372600" y="1161360"/>
            <a:ext cx="10980720" cy="5015160"/>
          </a:xfrm>
          <a:prstGeom prst="rect">
            <a:avLst/>
          </a:prstGeom>
          <a:noFill/>
          <a:ln w="0">
            <a:noFill/>
          </a:ln>
        </p:spPr>
        <p:txBody>
          <a:bodyPr>
            <a:noAutofit/>
          </a:bodyPr>
          <a:p>
            <a:pPr marL="228600" indent="-228240">
              <a:lnSpc>
                <a:spcPct val="150000"/>
              </a:lnSpc>
              <a:spcBef>
                <a:spcPts val="1001"/>
              </a:spcBef>
              <a:buClr>
                <a:srgbClr val="595959"/>
              </a:buClr>
              <a:buFont typeface="Wingdings" charset="2"/>
              <a:buChar char=""/>
            </a:pPr>
            <a:r>
              <a:rPr b="0" lang="en-US" sz="2800" spc="-1" strike="noStrike">
                <a:solidFill>
                  <a:srgbClr val="595959"/>
                </a:solidFill>
                <a:latin typeface="Arial"/>
              </a:rPr>
              <a:t>Most related works identified in </a:t>
            </a:r>
            <a:r>
              <a:rPr b="0" lang="en-US" sz="2800" spc="-1" strike="noStrike">
                <a:solidFill>
                  <a:srgbClr val="ed7d31"/>
                </a:solidFill>
                <a:latin typeface="Arial"/>
              </a:rPr>
              <a:t>mapping review</a:t>
            </a:r>
            <a:endParaRPr b="0" lang="en-US" sz="2800" spc="-1" strike="noStrike">
              <a:solidFill>
                <a:srgbClr val="000000"/>
              </a:solidFill>
              <a:latin typeface="Calibri"/>
            </a:endParaRPr>
          </a:p>
          <a:p>
            <a:pPr marL="228600" indent="-228240">
              <a:lnSpc>
                <a:spcPct val="150000"/>
              </a:lnSpc>
              <a:spcBef>
                <a:spcPts val="1001"/>
              </a:spcBef>
              <a:buClr>
                <a:srgbClr val="ed7d31"/>
              </a:buClr>
              <a:buFont typeface="Wingdings" charset="2"/>
              <a:buChar char=""/>
            </a:pPr>
            <a:r>
              <a:rPr b="0" lang="en-US" sz="2800" spc="-1" strike="noStrike">
                <a:solidFill>
                  <a:srgbClr val="ed7d31"/>
                </a:solidFill>
                <a:latin typeface="Arial"/>
              </a:rPr>
              <a:t>Others related </a:t>
            </a:r>
            <a:r>
              <a:rPr b="0" lang="en-US" sz="2800" spc="-1" strike="noStrike">
                <a:solidFill>
                  <a:srgbClr val="595959"/>
                </a:solidFill>
                <a:latin typeface="Arial"/>
              </a:rPr>
              <a:t>works are cited in the presentation</a:t>
            </a:r>
            <a:endParaRPr b="0" lang="en-US" sz="2800" spc="-1" strike="noStrike">
              <a:solidFill>
                <a:srgbClr val="000000"/>
              </a:solidFill>
              <a:latin typeface="Calibri"/>
            </a:endParaRPr>
          </a:p>
        </p:txBody>
      </p:sp>
      <p:sp>
        <p:nvSpPr>
          <p:cNvPr id="174" name="Slide Number Placeholder 3"/>
          <p:cNvSpPr txBox="1"/>
          <p:nvPr/>
        </p:nvSpPr>
        <p:spPr>
          <a:xfrm>
            <a:off x="10886400" y="6306840"/>
            <a:ext cx="948960" cy="364680"/>
          </a:xfrm>
          <a:prstGeom prst="rect">
            <a:avLst/>
          </a:prstGeom>
          <a:noFill/>
          <a:ln w="0">
            <a:noFill/>
          </a:ln>
        </p:spPr>
        <p:txBody>
          <a:bodyPr anchor="ctr">
            <a:noAutofit/>
          </a:bodyPr>
          <a:p>
            <a:pPr algn="r">
              <a:lnSpc>
                <a:spcPct val="100000"/>
              </a:lnSpc>
            </a:pPr>
            <a:fld id="{34979587-2FC3-4BA7-808D-B001701465A4}" type="slidenum">
              <a:rPr b="0" lang="en-US" sz="2800" spc="-1" strike="noStrike">
                <a:solidFill>
                  <a:srgbClr val="b4b4b4"/>
                </a:solidFill>
                <a:latin typeface="Calibri"/>
              </a:rPr>
              <a:t>&lt;number&gt;</a:t>
            </a:fld>
            <a:endParaRPr b="0" lang="en-US" sz="28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itle 4"/>
          <p:cNvSpPr txBox="1"/>
          <p:nvPr/>
        </p:nvSpPr>
        <p:spPr>
          <a:xfrm>
            <a:off x="1523880" y="1122480"/>
            <a:ext cx="9143640" cy="2387160"/>
          </a:xfrm>
          <a:prstGeom prst="rect">
            <a:avLst/>
          </a:prstGeom>
          <a:noFill/>
          <a:ln w="0">
            <a:noFill/>
          </a:ln>
        </p:spPr>
        <p:txBody>
          <a:bodyPr anchor="b">
            <a:noAutofit/>
          </a:bodyPr>
          <a:p>
            <a:pPr algn="ctr">
              <a:lnSpc>
                <a:spcPct val="90000"/>
              </a:lnSpc>
            </a:pPr>
            <a:r>
              <a:rPr b="1" lang="en-US" sz="5400" spc="-1" strike="noStrike">
                <a:solidFill>
                  <a:srgbClr val="595959"/>
                </a:solidFill>
                <a:latin typeface="Arial"/>
              </a:rPr>
              <a:t>Proposal Description</a:t>
            </a:r>
            <a:endParaRPr b="0" lang="en-US" sz="5400" spc="-1" strike="noStrike">
              <a:solidFill>
                <a:srgbClr val="000000"/>
              </a:solidFill>
              <a:latin typeface="Calibri"/>
            </a:endParaRPr>
          </a:p>
        </p:txBody>
      </p:sp>
      <p:sp>
        <p:nvSpPr>
          <p:cNvPr id="176" name="Slide Number Placeholder 3"/>
          <p:cNvSpPr txBox="1"/>
          <p:nvPr/>
        </p:nvSpPr>
        <p:spPr>
          <a:xfrm>
            <a:off x="8610480" y="6356520"/>
            <a:ext cx="2742840" cy="364680"/>
          </a:xfrm>
          <a:prstGeom prst="rect">
            <a:avLst/>
          </a:prstGeom>
          <a:noFill/>
          <a:ln w="0">
            <a:noFill/>
          </a:ln>
        </p:spPr>
        <p:txBody>
          <a:bodyPr anchor="ctr">
            <a:noAutofit/>
          </a:bodyPr>
          <a:p>
            <a:pPr algn="r">
              <a:lnSpc>
                <a:spcPct val="100000"/>
              </a:lnSpc>
            </a:pPr>
            <a:fld id="{6FC06027-0255-44A3-AE68-B551F74BD8DB}"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6107</TotalTime>
  <Application>LibreOffice/7.1.3.2$Linux_X86_64 LibreOffice_project/10$Build-2</Application>
  <AppVersion>15.0000</AppVersion>
  <Words>4494</Words>
  <Paragraphs>669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2018-09-04T12:06:54Z</dcterms:created>
  <dc:creator>Luiz Alberto Ferreira Gomes</dc:creator>
  <dc:description/>
  <dc:language>en-US</dc:language>
  <cp:lastModifiedBy/>
  <dcterms:modified xsi:type="dcterms:W3CDTF">2021-06-01T10:51:32Z</dcterms:modified>
  <cp:revision>469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9</vt:i4>
  </property>
  <property fmtid="{D5CDD505-2E9C-101B-9397-08002B2CF9AE}" pid="3" name="Notes">
    <vt:i4>40</vt:i4>
  </property>
  <property fmtid="{D5CDD505-2E9C-101B-9397-08002B2CF9AE}" pid="4" name="PresentationFormat">
    <vt:lpwstr>Widescreen</vt:lpwstr>
  </property>
  <property fmtid="{D5CDD505-2E9C-101B-9397-08002B2CF9AE}" pid="5" name="Slides">
    <vt:i4>66</vt:i4>
  </property>
</Properties>
</file>